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95"/>
  </p:notesMasterIdLst>
  <p:handoutMasterIdLst>
    <p:handoutMasterId r:id="rId96"/>
  </p:handoutMasterIdLst>
  <p:sldIdLst>
    <p:sldId id="1839" r:id="rId2"/>
    <p:sldId id="1838" r:id="rId3"/>
    <p:sldId id="1813" r:id="rId4"/>
    <p:sldId id="1790" r:id="rId5"/>
    <p:sldId id="1791" r:id="rId6"/>
    <p:sldId id="1792" r:id="rId7"/>
    <p:sldId id="1795" r:id="rId8"/>
    <p:sldId id="1796" r:id="rId9"/>
    <p:sldId id="1797" r:id="rId10"/>
    <p:sldId id="1816" r:id="rId11"/>
    <p:sldId id="1817" r:id="rId12"/>
    <p:sldId id="1801" r:id="rId13"/>
    <p:sldId id="1799" r:id="rId14"/>
    <p:sldId id="1802" r:id="rId15"/>
    <p:sldId id="1777" r:id="rId16"/>
    <p:sldId id="333" r:id="rId17"/>
    <p:sldId id="258" r:id="rId18"/>
    <p:sldId id="259" r:id="rId19"/>
    <p:sldId id="335" r:id="rId20"/>
    <p:sldId id="260" r:id="rId21"/>
    <p:sldId id="261" r:id="rId22"/>
    <p:sldId id="336" r:id="rId23"/>
    <p:sldId id="262" r:id="rId24"/>
    <p:sldId id="338" r:id="rId25"/>
    <p:sldId id="263" r:id="rId26"/>
    <p:sldId id="339" r:id="rId27"/>
    <p:sldId id="340" r:id="rId28"/>
    <p:sldId id="341" r:id="rId29"/>
    <p:sldId id="342" r:id="rId30"/>
    <p:sldId id="264" r:id="rId31"/>
    <p:sldId id="266" r:id="rId32"/>
    <p:sldId id="267" r:id="rId33"/>
    <p:sldId id="268" r:id="rId34"/>
    <p:sldId id="343" r:id="rId35"/>
    <p:sldId id="271" r:id="rId36"/>
    <p:sldId id="272" r:id="rId37"/>
    <p:sldId id="345" r:id="rId38"/>
    <p:sldId id="346" r:id="rId39"/>
    <p:sldId id="278" r:id="rId40"/>
    <p:sldId id="279" r:id="rId41"/>
    <p:sldId id="280" r:id="rId42"/>
    <p:sldId id="281" r:id="rId43"/>
    <p:sldId id="282" r:id="rId44"/>
    <p:sldId id="354" r:id="rId45"/>
    <p:sldId id="285" r:id="rId46"/>
    <p:sldId id="286" r:id="rId47"/>
    <p:sldId id="287" r:id="rId48"/>
    <p:sldId id="288" r:id="rId49"/>
    <p:sldId id="289" r:id="rId50"/>
    <p:sldId id="348" r:id="rId51"/>
    <p:sldId id="290" r:id="rId52"/>
    <p:sldId id="349" r:id="rId53"/>
    <p:sldId id="291" r:id="rId54"/>
    <p:sldId id="350" r:id="rId55"/>
    <p:sldId id="292" r:id="rId56"/>
    <p:sldId id="353" r:id="rId57"/>
    <p:sldId id="295" r:id="rId58"/>
    <p:sldId id="296" r:id="rId59"/>
    <p:sldId id="297" r:id="rId60"/>
    <p:sldId id="352" r:id="rId61"/>
    <p:sldId id="298" r:id="rId62"/>
    <p:sldId id="299" r:id="rId63"/>
    <p:sldId id="300" r:id="rId64"/>
    <p:sldId id="302" r:id="rId65"/>
    <p:sldId id="304" r:id="rId66"/>
    <p:sldId id="305" r:id="rId67"/>
    <p:sldId id="306" r:id="rId68"/>
    <p:sldId id="307" r:id="rId69"/>
    <p:sldId id="312" r:id="rId70"/>
    <p:sldId id="314" r:id="rId71"/>
    <p:sldId id="315" r:id="rId72"/>
    <p:sldId id="316" r:id="rId73"/>
    <p:sldId id="317" r:id="rId74"/>
    <p:sldId id="318" r:id="rId75"/>
    <p:sldId id="319" r:id="rId76"/>
    <p:sldId id="320" r:id="rId77"/>
    <p:sldId id="321" r:id="rId78"/>
    <p:sldId id="322" r:id="rId79"/>
    <p:sldId id="324" r:id="rId80"/>
    <p:sldId id="325" r:id="rId81"/>
    <p:sldId id="326" r:id="rId82"/>
    <p:sldId id="327" r:id="rId83"/>
    <p:sldId id="328" r:id="rId84"/>
    <p:sldId id="329" r:id="rId85"/>
    <p:sldId id="330" r:id="rId86"/>
    <p:sldId id="331" r:id="rId87"/>
    <p:sldId id="355" r:id="rId88"/>
    <p:sldId id="357" r:id="rId89"/>
    <p:sldId id="358" r:id="rId90"/>
    <p:sldId id="359" r:id="rId91"/>
    <p:sldId id="360" r:id="rId92"/>
    <p:sldId id="361" r:id="rId93"/>
    <p:sldId id="362" r:id="rId9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88343" autoAdjust="0"/>
  </p:normalViewPr>
  <p:slideViewPr>
    <p:cSldViewPr>
      <p:cViewPr varScale="1">
        <p:scale>
          <a:sx n="109" d="100"/>
          <a:sy n="109" d="100"/>
        </p:scale>
        <p:origin x="720"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20.svg"/><Relationship Id="rId1" Type="http://schemas.openxmlformats.org/officeDocument/2006/relationships/image" Target="../media/image31.png"/><Relationship Id="rId6" Type="http://schemas.openxmlformats.org/officeDocument/2006/relationships/image" Target="../media/image26.svg"/><Relationship Id="rId5" Type="http://schemas.openxmlformats.org/officeDocument/2006/relationships/image" Target="../media/image33.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E6B2975-BCDD-4B8A-BEF6-6FE368AB3DD3}">
      <dgm:prSet/>
      <dgm:spPr/>
      <dgm:t>
        <a:bodyPr/>
        <a:lstStyle/>
        <a:p>
          <a:pPr>
            <a:lnSpc>
              <a:spcPct val="100000"/>
            </a:lnSpc>
          </a:pPr>
          <a:r>
            <a:rPr lang="en-US"/>
            <a:t>HW 2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lnSpc>
              <a:spcPct val="100000"/>
            </a:lnSpc>
          </a:pPr>
          <a:r>
            <a:rPr lang="en-US" dirty="0"/>
            <a:t>Leaderboards are live until then!</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pPr>
          <a:r>
            <a:rPr lang="en-US" dirty="0"/>
            <a:t>Read Textbook Chapters 3 and 5</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D6A40715-2D45-457C-BE86-13934DAE8C4A}" type="pres">
      <dgm:prSet presAssocID="{2583C50B-6054-455F-90D6-FB2A8A57E038}" presName="root" presStyleCnt="0">
        <dgm:presLayoutVars>
          <dgm:dir/>
          <dgm:resizeHandles val="exact"/>
        </dgm:presLayoutVars>
      </dgm:prSet>
      <dgm:spPr/>
    </dgm:pt>
    <dgm:pt modelId="{078E050C-5357-434D-9822-686DA507230B}" type="pres">
      <dgm:prSet presAssocID="{EE6B2975-BCDD-4B8A-BEF6-6FE368AB3DD3}" presName="compNode" presStyleCnt="0"/>
      <dgm:spPr/>
    </dgm:pt>
    <dgm:pt modelId="{7E5F6D6C-3BED-4F05-8CA4-0033E833F063}"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B793BF72-CD69-4E93-B926-F8B42BA85426}" type="pres">
      <dgm:prSet presAssocID="{EE6B2975-BCDD-4B8A-BEF6-6FE368AB3DD3}" presName="spaceRect" presStyleCnt="0"/>
      <dgm:spPr/>
    </dgm:pt>
    <dgm:pt modelId="{4D9B9ADF-4B7F-4170-BEE2-4D47E9AD50F7}" type="pres">
      <dgm:prSet presAssocID="{EE6B2975-BCDD-4B8A-BEF6-6FE368AB3DD3}" presName="textRect" presStyleLbl="revTx" presStyleIdx="0" presStyleCnt="3">
        <dgm:presLayoutVars>
          <dgm:chMax val="1"/>
          <dgm:chPref val="1"/>
        </dgm:presLayoutVars>
      </dgm:prSet>
      <dgm:spPr/>
    </dgm:pt>
    <dgm:pt modelId="{2AC7E04F-F552-40BC-9709-99740DD4342D}" type="pres">
      <dgm:prSet presAssocID="{2C369B64-4696-44ED-B327-697638F4A597}" presName="sibTrans" presStyleCnt="0"/>
      <dgm:spPr/>
    </dgm:pt>
    <dgm:pt modelId="{94F59D8E-424F-44F3-9B8F-405DDCB654FD}" type="pres">
      <dgm:prSet presAssocID="{A48D0B29-4241-4399-A6C3-41F5433E7A67}" presName="compNode" presStyleCnt="0"/>
      <dgm:spPr/>
    </dgm:pt>
    <dgm:pt modelId="{E442E382-3E27-4C3C-AB9E-2E4F1B73CCE5}"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urkey"/>
        </a:ext>
      </dgm:extLst>
    </dgm:pt>
    <dgm:pt modelId="{789B9325-1A71-4FD9-A92F-8E9ED1E86326}" type="pres">
      <dgm:prSet presAssocID="{A48D0B29-4241-4399-A6C3-41F5433E7A67}" presName="spaceRect" presStyleCnt="0"/>
      <dgm:spPr/>
    </dgm:pt>
    <dgm:pt modelId="{78068D80-7FA8-43C2-B4AF-677A4DAA5B95}" type="pres">
      <dgm:prSet presAssocID="{A48D0B29-4241-4399-A6C3-41F5433E7A67}" presName="textRect" presStyleLbl="revTx" presStyleIdx="1" presStyleCnt="3">
        <dgm:presLayoutVars>
          <dgm:chMax val="1"/>
          <dgm:chPref val="1"/>
        </dgm:presLayoutVars>
      </dgm:prSet>
      <dgm:spPr/>
    </dgm:pt>
    <dgm:pt modelId="{458B729A-1C9C-4BAA-AE6F-722F5DC7D43B}" type="pres">
      <dgm:prSet presAssocID="{FF49A62F-09B9-4824-860D-A57C33BFD23C}" presName="sibTrans" presStyleCnt="0"/>
      <dgm:spPr/>
    </dgm:pt>
    <dgm:pt modelId="{A38C8D80-EABB-4626-B957-D5D25BE538F5}" type="pres">
      <dgm:prSet presAssocID="{B300A597-B889-4E59-ABDD-437047D2ACAF}" presName="compNode" presStyleCnt="0"/>
      <dgm:spPr/>
    </dgm:pt>
    <dgm:pt modelId="{E919DB01-3596-48FB-BEA9-11CF1E4D6EB6}"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A199B8BB-DD9C-4737-A0A4-768066FC5964}" type="pres">
      <dgm:prSet presAssocID="{B300A597-B889-4E59-ABDD-437047D2ACAF}" presName="spaceRect" presStyleCnt="0"/>
      <dgm:spPr/>
    </dgm:pt>
    <dgm:pt modelId="{EAC287F5-FCA4-43F8-90D3-B9B15DF4A5D1}" type="pres">
      <dgm:prSet presAssocID="{B300A597-B889-4E59-ABDD-437047D2ACAF}" presName="textRect" presStyleLbl="revTx" presStyleIdx="2" presStyleCnt="3">
        <dgm:presLayoutVars>
          <dgm:chMax val="1"/>
          <dgm:chPref val="1"/>
        </dgm:presLayoutVars>
      </dgm:prSet>
      <dgm:spPr/>
    </dgm:pt>
  </dgm:ptLst>
  <dgm:cxnLst>
    <dgm:cxn modelId="{4D1ECE16-F290-FB48-9DCA-8A4EC2C0D4EB}" type="presOf" srcId="{A48D0B29-4241-4399-A6C3-41F5433E7A67}" destId="{78068D80-7FA8-43C2-B4AF-677A4DAA5B95}" srcOrd="0" destOrd="0" presId="urn:microsoft.com/office/officeart/2018/2/layout/IconLabelList"/>
    <dgm:cxn modelId="{76B5781C-9763-7047-8DEA-9FF6FD12A2A7}" type="presOf" srcId="{EE6B2975-BCDD-4B8A-BEF6-6FE368AB3DD3}" destId="{4D9B9ADF-4B7F-4170-BEE2-4D47E9AD50F7}" srcOrd="0" destOrd="0" presId="urn:microsoft.com/office/officeart/2018/2/layout/IconLabelList"/>
    <dgm:cxn modelId="{DD278629-CF42-294D-AD96-50B1FE90C0D7}" type="presOf" srcId="{B300A597-B889-4E59-ABDD-437047D2ACAF}" destId="{EAC287F5-FCA4-43F8-90D3-B9B15DF4A5D1}" srcOrd="0" destOrd="0" presId="urn:microsoft.com/office/officeart/2018/2/layout/IconLabelList"/>
    <dgm:cxn modelId="{4845305B-CCEF-FB4B-B79F-DB1CB87A73B0}" type="presOf" srcId="{2583C50B-6054-455F-90D6-FB2A8A57E038}" destId="{D6A40715-2D45-457C-BE86-13934DAE8C4A}" srcOrd="0" destOrd="0" presId="urn:microsoft.com/office/officeart/2018/2/layout/IconLabelList"/>
    <dgm:cxn modelId="{A920EB66-4E1A-4D44-8375-5349B68CCF48}" srcId="{2583C50B-6054-455F-90D6-FB2A8A57E038}" destId="{B300A597-B889-4E59-ABDD-437047D2ACAF}" srcOrd="2" destOrd="0" parTransId="{7C89342F-F0B4-4731-9E06-7410BAA11441}" sibTransId="{74B5C8E1-4E2C-459E-85B2-55D1610E0771}"/>
    <dgm:cxn modelId="{39796976-6326-42CB-AB14-602239CD345B}" srcId="{2583C50B-6054-455F-90D6-FB2A8A57E038}" destId="{EE6B2975-BCDD-4B8A-BEF6-6FE368AB3DD3}" srcOrd="0" destOrd="0" parTransId="{BFFCA771-36F9-46D5-9C2A-D19EAE6C223F}" sibTransId="{2C369B64-4696-44ED-B327-697638F4A597}"/>
    <dgm:cxn modelId="{ABEAD8F4-F414-45F8-8BAB-04CF35453C17}" srcId="{2583C50B-6054-455F-90D6-FB2A8A57E038}" destId="{A48D0B29-4241-4399-A6C3-41F5433E7A67}" srcOrd="1" destOrd="0" parTransId="{E47BFA79-C5A5-41FE-89B6-A7D442D1BADC}" sibTransId="{FF49A62F-09B9-4824-860D-A57C33BFD23C}"/>
    <dgm:cxn modelId="{48A898FC-0794-F84A-9E13-8589C801FC31}" type="presParOf" srcId="{D6A40715-2D45-457C-BE86-13934DAE8C4A}" destId="{078E050C-5357-434D-9822-686DA507230B}" srcOrd="0" destOrd="0" presId="urn:microsoft.com/office/officeart/2018/2/layout/IconLabelList"/>
    <dgm:cxn modelId="{A65A9991-B9C1-B345-A7B3-5A3295789C22}" type="presParOf" srcId="{078E050C-5357-434D-9822-686DA507230B}" destId="{7E5F6D6C-3BED-4F05-8CA4-0033E833F063}" srcOrd="0" destOrd="0" presId="urn:microsoft.com/office/officeart/2018/2/layout/IconLabelList"/>
    <dgm:cxn modelId="{9337A5B5-32E9-EA42-A2A4-84555636031E}" type="presParOf" srcId="{078E050C-5357-434D-9822-686DA507230B}" destId="{B793BF72-CD69-4E93-B926-F8B42BA85426}" srcOrd="1" destOrd="0" presId="urn:microsoft.com/office/officeart/2018/2/layout/IconLabelList"/>
    <dgm:cxn modelId="{AD6DC837-377D-7C4B-BEF9-F2EFBD3C7B1E}" type="presParOf" srcId="{078E050C-5357-434D-9822-686DA507230B}" destId="{4D9B9ADF-4B7F-4170-BEE2-4D47E9AD50F7}" srcOrd="2" destOrd="0" presId="urn:microsoft.com/office/officeart/2018/2/layout/IconLabelList"/>
    <dgm:cxn modelId="{3CD32503-6564-5440-9C0F-75E1C42588C3}" type="presParOf" srcId="{D6A40715-2D45-457C-BE86-13934DAE8C4A}" destId="{2AC7E04F-F552-40BC-9709-99740DD4342D}" srcOrd="1" destOrd="0" presId="urn:microsoft.com/office/officeart/2018/2/layout/IconLabelList"/>
    <dgm:cxn modelId="{6ED53D20-5E97-6C4C-9DF5-64EDF13245B1}" type="presParOf" srcId="{D6A40715-2D45-457C-BE86-13934DAE8C4A}" destId="{94F59D8E-424F-44F3-9B8F-405DDCB654FD}" srcOrd="2" destOrd="0" presId="urn:microsoft.com/office/officeart/2018/2/layout/IconLabelList"/>
    <dgm:cxn modelId="{4E807837-D924-6E47-9248-2E8467E16DC0}" type="presParOf" srcId="{94F59D8E-424F-44F3-9B8F-405DDCB654FD}" destId="{E442E382-3E27-4C3C-AB9E-2E4F1B73CCE5}" srcOrd="0" destOrd="0" presId="urn:microsoft.com/office/officeart/2018/2/layout/IconLabelList"/>
    <dgm:cxn modelId="{17C16387-A5C0-E04E-9C5A-81FF21FD0F9F}" type="presParOf" srcId="{94F59D8E-424F-44F3-9B8F-405DDCB654FD}" destId="{789B9325-1A71-4FD9-A92F-8E9ED1E86326}" srcOrd="1" destOrd="0" presId="urn:microsoft.com/office/officeart/2018/2/layout/IconLabelList"/>
    <dgm:cxn modelId="{49B7358E-5524-3046-BFE2-ED745EBF8E0F}" type="presParOf" srcId="{94F59D8E-424F-44F3-9B8F-405DDCB654FD}" destId="{78068D80-7FA8-43C2-B4AF-677A4DAA5B95}" srcOrd="2" destOrd="0" presId="urn:microsoft.com/office/officeart/2018/2/layout/IconLabelList"/>
    <dgm:cxn modelId="{81AFB105-A409-E14C-8F51-6B8A8296AB96}" type="presParOf" srcId="{D6A40715-2D45-457C-BE86-13934DAE8C4A}" destId="{458B729A-1C9C-4BAA-AE6F-722F5DC7D43B}" srcOrd="3" destOrd="0" presId="urn:microsoft.com/office/officeart/2018/2/layout/IconLabelList"/>
    <dgm:cxn modelId="{7845F0D7-C1E5-B244-AEBB-BC7E024FEAEA}" type="presParOf" srcId="{D6A40715-2D45-457C-BE86-13934DAE8C4A}" destId="{A38C8D80-EABB-4626-B957-D5D25BE538F5}" srcOrd="4" destOrd="0" presId="urn:microsoft.com/office/officeart/2018/2/layout/IconLabelList"/>
    <dgm:cxn modelId="{8ED0B4AF-403F-D847-9475-33F6ED5E2552}" type="presParOf" srcId="{A38C8D80-EABB-4626-B957-D5D25BE538F5}" destId="{E919DB01-3596-48FB-BEA9-11CF1E4D6EB6}" srcOrd="0" destOrd="0" presId="urn:microsoft.com/office/officeart/2018/2/layout/IconLabelList"/>
    <dgm:cxn modelId="{90E92F90-1C18-754E-814E-74FDE66B445F}" type="presParOf" srcId="{A38C8D80-EABB-4626-B957-D5D25BE538F5}" destId="{A199B8BB-DD9C-4737-A0A4-768066FC5964}" srcOrd="1" destOrd="0" presId="urn:microsoft.com/office/officeart/2018/2/layout/IconLabelList"/>
    <dgm:cxn modelId="{23993D6B-F357-D74F-B024-24F51FC5BF15}" type="presParOf" srcId="{A38C8D80-EABB-4626-B957-D5D25BE538F5}" destId="{EAC287F5-FCA4-43F8-90D3-B9B15DF4A5D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15CEC-1847-4DAA-B1AD-60AF0C31365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5746830-87E3-47CD-A5B7-8C1C44890022}">
      <dgm:prSet/>
      <dgm:spPr/>
      <dgm:t>
        <a:bodyPr/>
        <a:lstStyle/>
        <a:p>
          <a:r>
            <a:rPr lang="en-US"/>
            <a:t>Autocomplete for texting</a:t>
          </a:r>
        </a:p>
      </dgm:t>
    </dgm:pt>
    <dgm:pt modelId="{7B7D0FDE-212F-4E1E-907B-A4621BD2B7BF}" type="parTrans" cxnId="{F7A38CA9-08DC-4D25-8D3A-D9E78B14947F}">
      <dgm:prSet/>
      <dgm:spPr/>
      <dgm:t>
        <a:bodyPr/>
        <a:lstStyle/>
        <a:p>
          <a:endParaRPr lang="en-US"/>
        </a:p>
      </dgm:t>
    </dgm:pt>
    <dgm:pt modelId="{11EF4F24-D804-4BB2-89D7-48833E80792D}" type="sibTrans" cxnId="{F7A38CA9-08DC-4D25-8D3A-D9E78B14947F}">
      <dgm:prSet/>
      <dgm:spPr/>
      <dgm:t>
        <a:bodyPr/>
        <a:lstStyle/>
        <a:p>
          <a:endParaRPr lang="en-US"/>
        </a:p>
      </dgm:t>
    </dgm:pt>
    <dgm:pt modelId="{812DF3E2-2589-416B-A2D2-FA7D219008EA}">
      <dgm:prSet/>
      <dgm:spPr/>
      <dgm:t>
        <a:bodyPr/>
        <a:lstStyle/>
        <a:p>
          <a:r>
            <a:rPr lang="en-US"/>
            <a:t>Machine Translation</a:t>
          </a:r>
        </a:p>
      </dgm:t>
    </dgm:pt>
    <dgm:pt modelId="{C36874B7-7D04-4B37-A1E0-4315DD6B87E6}" type="parTrans" cxnId="{089857CB-3DC1-4F39-8C0F-E65EF52007EF}">
      <dgm:prSet/>
      <dgm:spPr/>
      <dgm:t>
        <a:bodyPr/>
        <a:lstStyle/>
        <a:p>
          <a:endParaRPr lang="en-US"/>
        </a:p>
      </dgm:t>
    </dgm:pt>
    <dgm:pt modelId="{BDC8ECF6-3104-4444-AAC7-968B317065F4}" type="sibTrans" cxnId="{089857CB-3DC1-4F39-8C0F-E65EF52007EF}">
      <dgm:prSet/>
      <dgm:spPr/>
      <dgm:t>
        <a:bodyPr/>
        <a:lstStyle/>
        <a:p>
          <a:endParaRPr lang="en-US"/>
        </a:p>
      </dgm:t>
    </dgm:pt>
    <dgm:pt modelId="{D352B818-0A76-4E0B-83BE-5BEA4A2F0BE4}">
      <dgm:prSet/>
      <dgm:spPr/>
      <dgm:t>
        <a:bodyPr/>
        <a:lstStyle/>
        <a:p>
          <a:r>
            <a:rPr lang="en-US"/>
            <a:t>Spelling Correction</a:t>
          </a:r>
        </a:p>
      </dgm:t>
    </dgm:pt>
    <dgm:pt modelId="{E6CA58FD-1D0E-47D0-BA4C-52498DDF8B2A}" type="parTrans" cxnId="{1FE9889F-3AC7-48AB-AF02-9089D7C05EA0}">
      <dgm:prSet/>
      <dgm:spPr/>
      <dgm:t>
        <a:bodyPr/>
        <a:lstStyle/>
        <a:p>
          <a:endParaRPr lang="en-US"/>
        </a:p>
      </dgm:t>
    </dgm:pt>
    <dgm:pt modelId="{318F1DEE-8472-4927-9927-B5A130E6A141}" type="sibTrans" cxnId="{1FE9889F-3AC7-48AB-AF02-9089D7C05EA0}">
      <dgm:prSet/>
      <dgm:spPr/>
      <dgm:t>
        <a:bodyPr/>
        <a:lstStyle/>
        <a:p>
          <a:endParaRPr lang="en-US"/>
        </a:p>
      </dgm:t>
    </dgm:pt>
    <dgm:pt modelId="{4844AFF0-2C79-43D5-9803-254441553028}">
      <dgm:prSet/>
      <dgm:spPr/>
      <dgm:t>
        <a:bodyPr/>
        <a:lstStyle/>
        <a:p>
          <a:r>
            <a:rPr lang="en-US"/>
            <a:t>Speech Recognition</a:t>
          </a:r>
        </a:p>
      </dgm:t>
    </dgm:pt>
    <dgm:pt modelId="{4E9B5CB6-98CA-4356-9939-73B201F6AB93}" type="parTrans" cxnId="{73F0F7E8-D33E-4A85-998F-A1996C179AFC}">
      <dgm:prSet/>
      <dgm:spPr/>
      <dgm:t>
        <a:bodyPr/>
        <a:lstStyle/>
        <a:p>
          <a:endParaRPr lang="en-US"/>
        </a:p>
      </dgm:t>
    </dgm:pt>
    <dgm:pt modelId="{6DA6DF61-1787-4491-AEEB-31EB0B4B5C89}" type="sibTrans" cxnId="{73F0F7E8-D33E-4A85-998F-A1996C179AFC}">
      <dgm:prSet/>
      <dgm:spPr/>
      <dgm:t>
        <a:bodyPr/>
        <a:lstStyle/>
        <a:p>
          <a:endParaRPr lang="en-US"/>
        </a:p>
      </dgm:t>
    </dgm:pt>
    <dgm:pt modelId="{8D984508-31EF-4843-9F94-B0636D36BCCE}">
      <dgm:prSet/>
      <dgm:spPr/>
      <dgm:t>
        <a:bodyPr/>
        <a:lstStyle/>
        <a:p>
          <a:r>
            <a:rPr lang="en-US"/>
            <a:t>Other NLG tasks: summarization, question-answering, dialog systems</a:t>
          </a:r>
        </a:p>
      </dgm:t>
    </dgm:pt>
    <dgm:pt modelId="{FFE07246-DD99-428C-923D-1609DE237BE7}" type="parTrans" cxnId="{463483D2-2CC5-4241-94FD-8343B75BA718}">
      <dgm:prSet/>
      <dgm:spPr/>
      <dgm:t>
        <a:bodyPr/>
        <a:lstStyle/>
        <a:p>
          <a:endParaRPr lang="en-US"/>
        </a:p>
      </dgm:t>
    </dgm:pt>
    <dgm:pt modelId="{D7CA82FA-7401-411F-B9EF-2109184776AB}" type="sibTrans" cxnId="{463483D2-2CC5-4241-94FD-8343B75BA718}">
      <dgm:prSet/>
      <dgm:spPr/>
      <dgm:t>
        <a:bodyPr/>
        <a:lstStyle/>
        <a:p>
          <a:endParaRPr lang="en-US"/>
        </a:p>
      </dgm:t>
    </dgm:pt>
    <dgm:pt modelId="{AE458119-5CC7-408D-897A-E6953240F707}" type="pres">
      <dgm:prSet presAssocID="{DF015CEC-1847-4DAA-B1AD-60AF0C31365D}" presName="root" presStyleCnt="0">
        <dgm:presLayoutVars>
          <dgm:dir/>
          <dgm:resizeHandles val="exact"/>
        </dgm:presLayoutVars>
      </dgm:prSet>
      <dgm:spPr/>
    </dgm:pt>
    <dgm:pt modelId="{3847F73E-723B-4899-912B-683EBC9696ED}" type="pres">
      <dgm:prSet presAssocID="{85746830-87E3-47CD-A5B7-8C1C44890022}" presName="compNode" presStyleCnt="0"/>
      <dgm:spPr/>
    </dgm:pt>
    <dgm:pt modelId="{01CED91B-CD06-4F6A-9FDD-FE8E96D732D9}" type="pres">
      <dgm:prSet presAssocID="{85746830-87E3-47CD-A5B7-8C1C44890022}" presName="bgRect" presStyleLbl="bgShp" presStyleIdx="0" presStyleCnt="5"/>
      <dgm:spPr/>
    </dgm:pt>
    <dgm:pt modelId="{2D74BE1E-0B37-4D8E-B9E1-1A311D22D1AC}" type="pres">
      <dgm:prSet presAssocID="{85746830-87E3-47CD-A5B7-8C1C4489002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9E883DF6-3817-49EF-AA10-9F7D85414CA0}" type="pres">
      <dgm:prSet presAssocID="{85746830-87E3-47CD-A5B7-8C1C44890022}" presName="spaceRect" presStyleCnt="0"/>
      <dgm:spPr/>
    </dgm:pt>
    <dgm:pt modelId="{27F3A617-F1FC-48C5-A424-BCA4623ED8E0}" type="pres">
      <dgm:prSet presAssocID="{85746830-87E3-47CD-A5B7-8C1C44890022}" presName="parTx" presStyleLbl="revTx" presStyleIdx="0" presStyleCnt="5">
        <dgm:presLayoutVars>
          <dgm:chMax val="0"/>
          <dgm:chPref val="0"/>
        </dgm:presLayoutVars>
      </dgm:prSet>
      <dgm:spPr/>
    </dgm:pt>
    <dgm:pt modelId="{C04F5B45-0A57-41A2-82E3-DC07FA3C4607}" type="pres">
      <dgm:prSet presAssocID="{11EF4F24-D804-4BB2-89D7-48833E80792D}" presName="sibTrans" presStyleCnt="0"/>
      <dgm:spPr/>
    </dgm:pt>
    <dgm:pt modelId="{53DC6A2A-A49B-4625-9B8C-18893FFF1531}" type="pres">
      <dgm:prSet presAssocID="{812DF3E2-2589-416B-A2D2-FA7D219008EA}" presName="compNode" presStyleCnt="0"/>
      <dgm:spPr/>
    </dgm:pt>
    <dgm:pt modelId="{CF642AF8-306A-4CA2-B5F0-330321DEE146}" type="pres">
      <dgm:prSet presAssocID="{812DF3E2-2589-416B-A2D2-FA7D219008EA}" presName="bgRect" presStyleLbl="bgShp" presStyleIdx="1" presStyleCnt="5"/>
      <dgm:spPr/>
    </dgm:pt>
    <dgm:pt modelId="{E505D8F5-0697-4106-83A0-A18B02BA4538}" type="pres">
      <dgm:prSet presAssocID="{812DF3E2-2589-416B-A2D2-FA7D219008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hotocopier"/>
        </a:ext>
      </dgm:extLst>
    </dgm:pt>
    <dgm:pt modelId="{06C1B3CC-D16A-4810-8B29-442F291A415D}" type="pres">
      <dgm:prSet presAssocID="{812DF3E2-2589-416B-A2D2-FA7D219008EA}" presName="spaceRect" presStyleCnt="0"/>
      <dgm:spPr/>
    </dgm:pt>
    <dgm:pt modelId="{A85642B7-0CFB-41B4-8313-C54F0DF25B5B}" type="pres">
      <dgm:prSet presAssocID="{812DF3E2-2589-416B-A2D2-FA7D219008EA}" presName="parTx" presStyleLbl="revTx" presStyleIdx="1" presStyleCnt="5">
        <dgm:presLayoutVars>
          <dgm:chMax val="0"/>
          <dgm:chPref val="0"/>
        </dgm:presLayoutVars>
      </dgm:prSet>
      <dgm:spPr/>
    </dgm:pt>
    <dgm:pt modelId="{4A0ACDFD-5BE7-483D-94BA-5B8BBDA489A6}" type="pres">
      <dgm:prSet presAssocID="{BDC8ECF6-3104-4444-AAC7-968B317065F4}" presName="sibTrans" presStyleCnt="0"/>
      <dgm:spPr/>
    </dgm:pt>
    <dgm:pt modelId="{2AD6A4C0-F55C-4DE9-9753-A481BA73415B}" type="pres">
      <dgm:prSet presAssocID="{D352B818-0A76-4E0B-83BE-5BEA4A2F0BE4}" presName="compNode" presStyleCnt="0"/>
      <dgm:spPr/>
    </dgm:pt>
    <dgm:pt modelId="{5B5E6B19-F03F-4DC4-A14C-EFE4DA969C85}" type="pres">
      <dgm:prSet presAssocID="{D352B818-0A76-4E0B-83BE-5BEA4A2F0BE4}" presName="bgRect" presStyleLbl="bgShp" presStyleIdx="2" presStyleCnt="5"/>
      <dgm:spPr/>
    </dgm:pt>
    <dgm:pt modelId="{469538E3-5A5F-4894-9FCA-37DD17B19464}" type="pres">
      <dgm:prSet presAssocID="{D352B818-0A76-4E0B-83BE-5BEA4A2F0BE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3AC3BD5C-45B1-45F0-9AD7-534E2B0AFA3F}" type="pres">
      <dgm:prSet presAssocID="{D352B818-0A76-4E0B-83BE-5BEA4A2F0BE4}" presName="spaceRect" presStyleCnt="0"/>
      <dgm:spPr/>
    </dgm:pt>
    <dgm:pt modelId="{98C2D577-FD0B-4FAB-A5D7-1697C6ED0EE9}" type="pres">
      <dgm:prSet presAssocID="{D352B818-0A76-4E0B-83BE-5BEA4A2F0BE4}" presName="parTx" presStyleLbl="revTx" presStyleIdx="2" presStyleCnt="5">
        <dgm:presLayoutVars>
          <dgm:chMax val="0"/>
          <dgm:chPref val="0"/>
        </dgm:presLayoutVars>
      </dgm:prSet>
      <dgm:spPr/>
    </dgm:pt>
    <dgm:pt modelId="{48323B8D-9C8F-4FF1-9011-C2ECED3C8522}" type="pres">
      <dgm:prSet presAssocID="{318F1DEE-8472-4927-9927-B5A130E6A141}" presName="sibTrans" presStyleCnt="0"/>
      <dgm:spPr/>
    </dgm:pt>
    <dgm:pt modelId="{0ADD4C11-6180-466B-B50F-1DF0EF241D77}" type="pres">
      <dgm:prSet presAssocID="{4844AFF0-2C79-43D5-9803-254441553028}" presName="compNode" presStyleCnt="0"/>
      <dgm:spPr/>
    </dgm:pt>
    <dgm:pt modelId="{E15A6A29-FCC5-460E-8713-960B356F7002}" type="pres">
      <dgm:prSet presAssocID="{4844AFF0-2C79-43D5-9803-254441553028}" presName="bgRect" presStyleLbl="bgShp" presStyleIdx="3" presStyleCnt="5"/>
      <dgm:spPr/>
    </dgm:pt>
    <dgm:pt modelId="{2FD3B8A3-AE30-4923-9DDD-B0805B7D3401}" type="pres">
      <dgm:prSet presAssocID="{4844AFF0-2C79-43D5-9803-25444155302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dio microphone"/>
        </a:ext>
      </dgm:extLst>
    </dgm:pt>
    <dgm:pt modelId="{D007BC07-4FEE-43DE-A987-F8B9EFE644C1}" type="pres">
      <dgm:prSet presAssocID="{4844AFF0-2C79-43D5-9803-254441553028}" presName="spaceRect" presStyleCnt="0"/>
      <dgm:spPr/>
    </dgm:pt>
    <dgm:pt modelId="{54C889FB-8CCC-40C3-A469-09C90CA67A4F}" type="pres">
      <dgm:prSet presAssocID="{4844AFF0-2C79-43D5-9803-254441553028}" presName="parTx" presStyleLbl="revTx" presStyleIdx="3" presStyleCnt="5">
        <dgm:presLayoutVars>
          <dgm:chMax val="0"/>
          <dgm:chPref val="0"/>
        </dgm:presLayoutVars>
      </dgm:prSet>
      <dgm:spPr/>
    </dgm:pt>
    <dgm:pt modelId="{BC51E5B6-89CB-4844-8B77-622C5B3DF2EA}" type="pres">
      <dgm:prSet presAssocID="{6DA6DF61-1787-4491-AEEB-31EB0B4B5C89}" presName="sibTrans" presStyleCnt="0"/>
      <dgm:spPr/>
    </dgm:pt>
    <dgm:pt modelId="{8C5F718E-D7CF-4175-ADE3-B076F1018D8F}" type="pres">
      <dgm:prSet presAssocID="{8D984508-31EF-4843-9F94-B0636D36BCCE}" presName="compNode" presStyleCnt="0"/>
      <dgm:spPr/>
    </dgm:pt>
    <dgm:pt modelId="{E2E34A73-6D09-4353-A040-8A249B994B51}" type="pres">
      <dgm:prSet presAssocID="{8D984508-31EF-4843-9F94-B0636D36BCCE}" presName="bgRect" presStyleLbl="bgShp" presStyleIdx="4" presStyleCnt="5"/>
      <dgm:spPr/>
    </dgm:pt>
    <dgm:pt modelId="{C7DDEB95-306B-4EE7-AAD0-421268DAF519}" type="pres">
      <dgm:prSet presAssocID="{8D984508-31EF-4843-9F94-B0636D36BCC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361E882-A9A5-487F-AEDA-A3D6013595D2}" type="pres">
      <dgm:prSet presAssocID="{8D984508-31EF-4843-9F94-B0636D36BCCE}" presName="spaceRect" presStyleCnt="0"/>
      <dgm:spPr/>
    </dgm:pt>
    <dgm:pt modelId="{AA453869-3861-4CC9-87AC-5A105F2CBB7D}" type="pres">
      <dgm:prSet presAssocID="{8D984508-31EF-4843-9F94-B0636D36BCCE}" presName="parTx" presStyleLbl="revTx" presStyleIdx="4" presStyleCnt="5">
        <dgm:presLayoutVars>
          <dgm:chMax val="0"/>
          <dgm:chPref val="0"/>
        </dgm:presLayoutVars>
      </dgm:prSet>
      <dgm:spPr/>
    </dgm:pt>
  </dgm:ptLst>
  <dgm:cxnLst>
    <dgm:cxn modelId="{2EDB203C-9AEA-4452-847C-579B36B0251E}" type="presOf" srcId="{8D984508-31EF-4843-9F94-B0636D36BCCE}" destId="{AA453869-3861-4CC9-87AC-5A105F2CBB7D}" srcOrd="0" destOrd="0" presId="urn:microsoft.com/office/officeart/2018/2/layout/IconVerticalSolidList"/>
    <dgm:cxn modelId="{28521440-6345-4C1B-8C60-9F3970972BEF}" type="presOf" srcId="{4844AFF0-2C79-43D5-9803-254441553028}" destId="{54C889FB-8CCC-40C3-A469-09C90CA67A4F}" srcOrd="0" destOrd="0" presId="urn:microsoft.com/office/officeart/2018/2/layout/IconVerticalSolidList"/>
    <dgm:cxn modelId="{AAC6D27B-D776-4031-95A1-FA5B8ECE7B5B}" type="presOf" srcId="{D352B818-0A76-4E0B-83BE-5BEA4A2F0BE4}" destId="{98C2D577-FD0B-4FAB-A5D7-1697C6ED0EE9}" srcOrd="0" destOrd="0" presId="urn:microsoft.com/office/officeart/2018/2/layout/IconVerticalSolidList"/>
    <dgm:cxn modelId="{1FE9889F-3AC7-48AB-AF02-9089D7C05EA0}" srcId="{DF015CEC-1847-4DAA-B1AD-60AF0C31365D}" destId="{D352B818-0A76-4E0B-83BE-5BEA4A2F0BE4}" srcOrd="2" destOrd="0" parTransId="{E6CA58FD-1D0E-47D0-BA4C-52498DDF8B2A}" sibTransId="{318F1DEE-8472-4927-9927-B5A130E6A141}"/>
    <dgm:cxn modelId="{F7A38CA9-08DC-4D25-8D3A-D9E78B14947F}" srcId="{DF015CEC-1847-4DAA-B1AD-60AF0C31365D}" destId="{85746830-87E3-47CD-A5B7-8C1C44890022}" srcOrd="0" destOrd="0" parTransId="{7B7D0FDE-212F-4E1E-907B-A4621BD2B7BF}" sibTransId="{11EF4F24-D804-4BB2-89D7-48833E80792D}"/>
    <dgm:cxn modelId="{0B2297AF-800E-4E3B-900C-1D367CF5690E}" type="presOf" srcId="{812DF3E2-2589-416B-A2D2-FA7D219008EA}" destId="{A85642B7-0CFB-41B4-8313-C54F0DF25B5B}" srcOrd="0" destOrd="0" presId="urn:microsoft.com/office/officeart/2018/2/layout/IconVerticalSolidList"/>
    <dgm:cxn modelId="{400C72C6-04B1-4F3E-BDE2-01B3DC239847}" type="presOf" srcId="{DF015CEC-1847-4DAA-B1AD-60AF0C31365D}" destId="{AE458119-5CC7-408D-897A-E6953240F707}" srcOrd="0" destOrd="0" presId="urn:microsoft.com/office/officeart/2018/2/layout/IconVerticalSolidList"/>
    <dgm:cxn modelId="{6B1DD7C6-7300-46BA-80C7-64292F4CFF0B}" type="presOf" srcId="{85746830-87E3-47CD-A5B7-8C1C44890022}" destId="{27F3A617-F1FC-48C5-A424-BCA4623ED8E0}" srcOrd="0" destOrd="0" presId="urn:microsoft.com/office/officeart/2018/2/layout/IconVerticalSolidList"/>
    <dgm:cxn modelId="{089857CB-3DC1-4F39-8C0F-E65EF52007EF}" srcId="{DF015CEC-1847-4DAA-B1AD-60AF0C31365D}" destId="{812DF3E2-2589-416B-A2D2-FA7D219008EA}" srcOrd="1" destOrd="0" parTransId="{C36874B7-7D04-4B37-A1E0-4315DD6B87E6}" sibTransId="{BDC8ECF6-3104-4444-AAC7-968B317065F4}"/>
    <dgm:cxn modelId="{463483D2-2CC5-4241-94FD-8343B75BA718}" srcId="{DF015CEC-1847-4DAA-B1AD-60AF0C31365D}" destId="{8D984508-31EF-4843-9F94-B0636D36BCCE}" srcOrd="4" destOrd="0" parTransId="{FFE07246-DD99-428C-923D-1609DE237BE7}" sibTransId="{D7CA82FA-7401-411F-B9EF-2109184776AB}"/>
    <dgm:cxn modelId="{73F0F7E8-D33E-4A85-998F-A1996C179AFC}" srcId="{DF015CEC-1847-4DAA-B1AD-60AF0C31365D}" destId="{4844AFF0-2C79-43D5-9803-254441553028}" srcOrd="3" destOrd="0" parTransId="{4E9B5CB6-98CA-4356-9939-73B201F6AB93}" sibTransId="{6DA6DF61-1787-4491-AEEB-31EB0B4B5C89}"/>
    <dgm:cxn modelId="{62314D3A-72C9-40B1-AF7E-817EF550CED8}" type="presParOf" srcId="{AE458119-5CC7-408D-897A-E6953240F707}" destId="{3847F73E-723B-4899-912B-683EBC9696ED}" srcOrd="0" destOrd="0" presId="urn:microsoft.com/office/officeart/2018/2/layout/IconVerticalSolidList"/>
    <dgm:cxn modelId="{7D00E198-E0C8-478F-B0DB-1D31A5580555}" type="presParOf" srcId="{3847F73E-723B-4899-912B-683EBC9696ED}" destId="{01CED91B-CD06-4F6A-9FDD-FE8E96D732D9}" srcOrd="0" destOrd="0" presId="urn:microsoft.com/office/officeart/2018/2/layout/IconVerticalSolidList"/>
    <dgm:cxn modelId="{74FEABF9-5D04-499D-8B3F-16757FC81E78}" type="presParOf" srcId="{3847F73E-723B-4899-912B-683EBC9696ED}" destId="{2D74BE1E-0B37-4D8E-B9E1-1A311D22D1AC}" srcOrd="1" destOrd="0" presId="urn:microsoft.com/office/officeart/2018/2/layout/IconVerticalSolidList"/>
    <dgm:cxn modelId="{357AA53B-E999-49D0-BF2B-0D7D04585807}" type="presParOf" srcId="{3847F73E-723B-4899-912B-683EBC9696ED}" destId="{9E883DF6-3817-49EF-AA10-9F7D85414CA0}" srcOrd="2" destOrd="0" presId="urn:microsoft.com/office/officeart/2018/2/layout/IconVerticalSolidList"/>
    <dgm:cxn modelId="{33ED5BA6-9EC6-4A7B-AD1B-F3EB366174E8}" type="presParOf" srcId="{3847F73E-723B-4899-912B-683EBC9696ED}" destId="{27F3A617-F1FC-48C5-A424-BCA4623ED8E0}" srcOrd="3" destOrd="0" presId="urn:microsoft.com/office/officeart/2018/2/layout/IconVerticalSolidList"/>
    <dgm:cxn modelId="{CE625E06-4395-4D74-8955-BB75B6330A96}" type="presParOf" srcId="{AE458119-5CC7-408D-897A-E6953240F707}" destId="{C04F5B45-0A57-41A2-82E3-DC07FA3C4607}" srcOrd="1" destOrd="0" presId="urn:microsoft.com/office/officeart/2018/2/layout/IconVerticalSolidList"/>
    <dgm:cxn modelId="{94D9DFF7-54A1-417E-9D11-C343ADFCAB9A}" type="presParOf" srcId="{AE458119-5CC7-408D-897A-E6953240F707}" destId="{53DC6A2A-A49B-4625-9B8C-18893FFF1531}" srcOrd="2" destOrd="0" presId="urn:microsoft.com/office/officeart/2018/2/layout/IconVerticalSolidList"/>
    <dgm:cxn modelId="{553A74B7-0B10-4805-9A27-D6571DF01A19}" type="presParOf" srcId="{53DC6A2A-A49B-4625-9B8C-18893FFF1531}" destId="{CF642AF8-306A-4CA2-B5F0-330321DEE146}" srcOrd="0" destOrd="0" presId="urn:microsoft.com/office/officeart/2018/2/layout/IconVerticalSolidList"/>
    <dgm:cxn modelId="{3AA01886-CB7A-4093-9283-54B27A5116A1}" type="presParOf" srcId="{53DC6A2A-A49B-4625-9B8C-18893FFF1531}" destId="{E505D8F5-0697-4106-83A0-A18B02BA4538}" srcOrd="1" destOrd="0" presId="urn:microsoft.com/office/officeart/2018/2/layout/IconVerticalSolidList"/>
    <dgm:cxn modelId="{E767186D-F67C-4440-B4D1-0B4FB63D7550}" type="presParOf" srcId="{53DC6A2A-A49B-4625-9B8C-18893FFF1531}" destId="{06C1B3CC-D16A-4810-8B29-442F291A415D}" srcOrd="2" destOrd="0" presId="urn:microsoft.com/office/officeart/2018/2/layout/IconVerticalSolidList"/>
    <dgm:cxn modelId="{928A96CA-93C5-4958-B6F8-16FF56561402}" type="presParOf" srcId="{53DC6A2A-A49B-4625-9B8C-18893FFF1531}" destId="{A85642B7-0CFB-41B4-8313-C54F0DF25B5B}" srcOrd="3" destOrd="0" presId="urn:microsoft.com/office/officeart/2018/2/layout/IconVerticalSolidList"/>
    <dgm:cxn modelId="{F9838D53-BAE7-4FCE-A186-77E0DAD23E67}" type="presParOf" srcId="{AE458119-5CC7-408D-897A-E6953240F707}" destId="{4A0ACDFD-5BE7-483D-94BA-5B8BBDA489A6}" srcOrd="3" destOrd="0" presId="urn:microsoft.com/office/officeart/2018/2/layout/IconVerticalSolidList"/>
    <dgm:cxn modelId="{38BEA5BA-A422-429C-8D8E-D2591C4A8828}" type="presParOf" srcId="{AE458119-5CC7-408D-897A-E6953240F707}" destId="{2AD6A4C0-F55C-4DE9-9753-A481BA73415B}" srcOrd="4" destOrd="0" presId="urn:microsoft.com/office/officeart/2018/2/layout/IconVerticalSolidList"/>
    <dgm:cxn modelId="{B48FC11F-9311-414C-A8AE-3C8FFBFAA955}" type="presParOf" srcId="{2AD6A4C0-F55C-4DE9-9753-A481BA73415B}" destId="{5B5E6B19-F03F-4DC4-A14C-EFE4DA969C85}" srcOrd="0" destOrd="0" presId="urn:microsoft.com/office/officeart/2018/2/layout/IconVerticalSolidList"/>
    <dgm:cxn modelId="{F280EF5C-942A-4D97-8A17-22839023C5AA}" type="presParOf" srcId="{2AD6A4C0-F55C-4DE9-9753-A481BA73415B}" destId="{469538E3-5A5F-4894-9FCA-37DD17B19464}" srcOrd="1" destOrd="0" presId="urn:microsoft.com/office/officeart/2018/2/layout/IconVerticalSolidList"/>
    <dgm:cxn modelId="{5B7A02D0-297F-45F0-81BE-C763533FACCE}" type="presParOf" srcId="{2AD6A4C0-F55C-4DE9-9753-A481BA73415B}" destId="{3AC3BD5C-45B1-45F0-9AD7-534E2B0AFA3F}" srcOrd="2" destOrd="0" presId="urn:microsoft.com/office/officeart/2018/2/layout/IconVerticalSolidList"/>
    <dgm:cxn modelId="{D0D22724-50A4-4CC0-ADB2-7935D3C327DE}" type="presParOf" srcId="{2AD6A4C0-F55C-4DE9-9753-A481BA73415B}" destId="{98C2D577-FD0B-4FAB-A5D7-1697C6ED0EE9}" srcOrd="3" destOrd="0" presId="urn:microsoft.com/office/officeart/2018/2/layout/IconVerticalSolidList"/>
    <dgm:cxn modelId="{E16074E9-E712-410A-965F-A2C7D8838A4D}" type="presParOf" srcId="{AE458119-5CC7-408D-897A-E6953240F707}" destId="{48323B8D-9C8F-4FF1-9011-C2ECED3C8522}" srcOrd="5" destOrd="0" presId="urn:microsoft.com/office/officeart/2018/2/layout/IconVerticalSolidList"/>
    <dgm:cxn modelId="{A1DA5820-2FB6-4AAB-B182-A73EFA1DD868}" type="presParOf" srcId="{AE458119-5CC7-408D-897A-E6953240F707}" destId="{0ADD4C11-6180-466B-B50F-1DF0EF241D77}" srcOrd="6" destOrd="0" presId="urn:microsoft.com/office/officeart/2018/2/layout/IconVerticalSolidList"/>
    <dgm:cxn modelId="{03A9ACAD-E2BE-4BA7-BB5E-72C38A78CD39}" type="presParOf" srcId="{0ADD4C11-6180-466B-B50F-1DF0EF241D77}" destId="{E15A6A29-FCC5-460E-8713-960B356F7002}" srcOrd="0" destOrd="0" presId="urn:microsoft.com/office/officeart/2018/2/layout/IconVerticalSolidList"/>
    <dgm:cxn modelId="{ACA41492-EEBE-40B7-90C0-857F5CEA9AEC}" type="presParOf" srcId="{0ADD4C11-6180-466B-B50F-1DF0EF241D77}" destId="{2FD3B8A3-AE30-4923-9DDD-B0805B7D3401}" srcOrd="1" destOrd="0" presId="urn:microsoft.com/office/officeart/2018/2/layout/IconVerticalSolidList"/>
    <dgm:cxn modelId="{DCF13856-3324-4029-8D15-40653CB6863A}" type="presParOf" srcId="{0ADD4C11-6180-466B-B50F-1DF0EF241D77}" destId="{D007BC07-4FEE-43DE-A987-F8B9EFE644C1}" srcOrd="2" destOrd="0" presId="urn:microsoft.com/office/officeart/2018/2/layout/IconVerticalSolidList"/>
    <dgm:cxn modelId="{4DAEA014-CC69-4780-923D-FAA560C77F5C}" type="presParOf" srcId="{0ADD4C11-6180-466B-B50F-1DF0EF241D77}" destId="{54C889FB-8CCC-40C3-A469-09C90CA67A4F}" srcOrd="3" destOrd="0" presId="urn:microsoft.com/office/officeart/2018/2/layout/IconVerticalSolidList"/>
    <dgm:cxn modelId="{0942BE1C-CC96-457B-A4FC-50ADCCE03403}" type="presParOf" srcId="{AE458119-5CC7-408D-897A-E6953240F707}" destId="{BC51E5B6-89CB-4844-8B77-622C5B3DF2EA}" srcOrd="7" destOrd="0" presId="urn:microsoft.com/office/officeart/2018/2/layout/IconVerticalSolidList"/>
    <dgm:cxn modelId="{38C3DAC8-E99B-4311-AA33-EBC0A825AE2A}" type="presParOf" srcId="{AE458119-5CC7-408D-897A-E6953240F707}" destId="{8C5F718E-D7CF-4175-ADE3-B076F1018D8F}" srcOrd="8" destOrd="0" presId="urn:microsoft.com/office/officeart/2018/2/layout/IconVerticalSolidList"/>
    <dgm:cxn modelId="{F4884D60-8345-4AE3-B41B-0F221F75E4F4}" type="presParOf" srcId="{8C5F718E-D7CF-4175-ADE3-B076F1018D8F}" destId="{E2E34A73-6D09-4353-A040-8A249B994B51}" srcOrd="0" destOrd="0" presId="urn:microsoft.com/office/officeart/2018/2/layout/IconVerticalSolidList"/>
    <dgm:cxn modelId="{999AB74B-7C5C-4631-9B42-672EF55A2AA5}" type="presParOf" srcId="{8C5F718E-D7CF-4175-ADE3-B076F1018D8F}" destId="{C7DDEB95-306B-4EE7-AAD0-421268DAF519}" srcOrd="1" destOrd="0" presId="urn:microsoft.com/office/officeart/2018/2/layout/IconVerticalSolidList"/>
    <dgm:cxn modelId="{AB433E48-CC5D-4005-B59D-493F46DB7AD7}" type="presParOf" srcId="{8C5F718E-D7CF-4175-ADE3-B076F1018D8F}" destId="{3361E882-A9A5-487F-AEDA-A3D6013595D2}" srcOrd="2" destOrd="0" presId="urn:microsoft.com/office/officeart/2018/2/layout/IconVerticalSolidList"/>
    <dgm:cxn modelId="{E76186AD-C490-41A5-B110-77F4CBFC5F61}" type="presParOf" srcId="{8C5F718E-D7CF-4175-ADE3-B076F1018D8F}" destId="{AA453869-3861-4CC9-87AC-5A105F2CBB7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F6D6C-3BED-4F05-8CA4-0033E833F063}">
      <dsp:nvSpPr>
        <dsp:cNvPr id="0" name=""/>
        <dsp:cNvSpPr/>
      </dsp:nvSpPr>
      <dsp:spPr>
        <a:xfrm>
          <a:off x="667904" y="434633"/>
          <a:ext cx="1041908" cy="1041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9B9ADF-4B7F-4170-BEE2-4D47E9AD50F7}">
      <dsp:nvSpPr>
        <dsp:cNvPr id="0" name=""/>
        <dsp:cNvSpPr/>
      </dsp:nvSpPr>
      <dsp:spPr>
        <a:xfrm>
          <a:off x="31182"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HW 2 is due tonight before 11:59pm.</a:t>
          </a:r>
        </a:p>
      </dsp:txBody>
      <dsp:txXfrm>
        <a:off x="31182" y="1815536"/>
        <a:ext cx="2315352" cy="720000"/>
      </dsp:txXfrm>
    </dsp:sp>
    <dsp:sp modelId="{E442E382-3E27-4C3C-AB9E-2E4F1B73CCE5}">
      <dsp:nvSpPr>
        <dsp:cNvPr id="0" name=""/>
        <dsp:cNvSpPr/>
      </dsp:nvSpPr>
      <dsp:spPr>
        <a:xfrm>
          <a:off x="3388443" y="434633"/>
          <a:ext cx="1041908" cy="1041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068D80-7FA8-43C2-B4AF-677A4DAA5B95}">
      <dsp:nvSpPr>
        <dsp:cNvPr id="0" name=""/>
        <dsp:cNvSpPr/>
      </dsp:nvSpPr>
      <dsp:spPr>
        <a:xfrm>
          <a:off x="2751721"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Leaderboards are live until then!</a:t>
          </a:r>
        </a:p>
      </dsp:txBody>
      <dsp:txXfrm>
        <a:off x="2751721" y="1815536"/>
        <a:ext cx="2315352" cy="720000"/>
      </dsp:txXfrm>
    </dsp:sp>
    <dsp:sp modelId="{E919DB01-3596-48FB-BEA9-11CF1E4D6EB6}">
      <dsp:nvSpPr>
        <dsp:cNvPr id="0" name=""/>
        <dsp:cNvSpPr/>
      </dsp:nvSpPr>
      <dsp:spPr>
        <a:xfrm>
          <a:off x="2028173" y="3114375"/>
          <a:ext cx="1041908" cy="10419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C287F5-FCA4-43F8-90D3-B9B15DF4A5D1}">
      <dsp:nvSpPr>
        <dsp:cNvPr id="0" name=""/>
        <dsp:cNvSpPr/>
      </dsp:nvSpPr>
      <dsp:spPr>
        <a:xfrm>
          <a:off x="1391451" y="4495278"/>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dirty="0"/>
            <a:t>Read Textbook Chapters 3 and 5</a:t>
          </a:r>
        </a:p>
      </dsp:txBody>
      <dsp:txXfrm>
        <a:off x="1391451" y="4495278"/>
        <a:ext cx="231535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ED91B-CD06-4F6A-9FDD-FE8E96D732D9}">
      <dsp:nvSpPr>
        <dsp:cNvPr id="0" name=""/>
        <dsp:cNvSpPr/>
      </dsp:nvSpPr>
      <dsp:spPr>
        <a:xfrm>
          <a:off x="0" y="4413"/>
          <a:ext cx="5098256"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4BE1E-0B37-4D8E-B9E1-1A311D22D1AC}">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F3A617-F1FC-48C5-A424-BCA4623ED8E0}">
      <dsp:nvSpPr>
        <dsp:cNvPr id="0" name=""/>
        <dsp:cNvSpPr/>
      </dsp:nvSpPr>
      <dsp:spPr>
        <a:xfrm>
          <a:off x="1085908" y="4413"/>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Autocomplete for texting</a:t>
          </a:r>
        </a:p>
      </dsp:txBody>
      <dsp:txXfrm>
        <a:off x="1085908" y="4413"/>
        <a:ext cx="4012347" cy="940180"/>
      </dsp:txXfrm>
    </dsp:sp>
    <dsp:sp modelId="{CF642AF8-306A-4CA2-B5F0-330321DEE146}">
      <dsp:nvSpPr>
        <dsp:cNvPr id="0" name=""/>
        <dsp:cNvSpPr/>
      </dsp:nvSpPr>
      <dsp:spPr>
        <a:xfrm>
          <a:off x="0" y="1179639"/>
          <a:ext cx="5098256"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05D8F5-0697-4106-83A0-A18B02BA4538}">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5642B7-0CFB-41B4-8313-C54F0DF25B5B}">
      <dsp:nvSpPr>
        <dsp:cNvPr id="0" name=""/>
        <dsp:cNvSpPr/>
      </dsp:nvSpPr>
      <dsp:spPr>
        <a:xfrm>
          <a:off x="1085908" y="1179639"/>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Machine Translation</a:t>
          </a:r>
        </a:p>
      </dsp:txBody>
      <dsp:txXfrm>
        <a:off x="1085908" y="1179639"/>
        <a:ext cx="4012347" cy="940180"/>
      </dsp:txXfrm>
    </dsp:sp>
    <dsp:sp modelId="{5B5E6B19-F03F-4DC4-A14C-EFE4DA969C85}">
      <dsp:nvSpPr>
        <dsp:cNvPr id="0" name=""/>
        <dsp:cNvSpPr/>
      </dsp:nvSpPr>
      <dsp:spPr>
        <a:xfrm>
          <a:off x="0" y="2354865"/>
          <a:ext cx="5098256"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9538E3-5A5F-4894-9FCA-37DD17B19464}">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C2D577-FD0B-4FAB-A5D7-1697C6ED0EE9}">
      <dsp:nvSpPr>
        <dsp:cNvPr id="0" name=""/>
        <dsp:cNvSpPr/>
      </dsp:nvSpPr>
      <dsp:spPr>
        <a:xfrm>
          <a:off x="1085908" y="2354865"/>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Spelling Correction</a:t>
          </a:r>
        </a:p>
      </dsp:txBody>
      <dsp:txXfrm>
        <a:off x="1085908" y="2354865"/>
        <a:ext cx="4012347" cy="940180"/>
      </dsp:txXfrm>
    </dsp:sp>
    <dsp:sp modelId="{E15A6A29-FCC5-460E-8713-960B356F7002}">
      <dsp:nvSpPr>
        <dsp:cNvPr id="0" name=""/>
        <dsp:cNvSpPr/>
      </dsp:nvSpPr>
      <dsp:spPr>
        <a:xfrm>
          <a:off x="0" y="3530091"/>
          <a:ext cx="5098256"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3B8A3-AE30-4923-9DDD-B0805B7D3401}">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889FB-8CCC-40C3-A469-09C90CA67A4F}">
      <dsp:nvSpPr>
        <dsp:cNvPr id="0" name=""/>
        <dsp:cNvSpPr/>
      </dsp:nvSpPr>
      <dsp:spPr>
        <a:xfrm>
          <a:off x="1085908" y="3530091"/>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Speech Recognition</a:t>
          </a:r>
        </a:p>
      </dsp:txBody>
      <dsp:txXfrm>
        <a:off x="1085908" y="3530091"/>
        <a:ext cx="4012347" cy="940180"/>
      </dsp:txXfrm>
    </dsp:sp>
    <dsp:sp modelId="{E2E34A73-6D09-4353-A040-8A249B994B51}">
      <dsp:nvSpPr>
        <dsp:cNvPr id="0" name=""/>
        <dsp:cNvSpPr/>
      </dsp:nvSpPr>
      <dsp:spPr>
        <a:xfrm>
          <a:off x="0" y="4705317"/>
          <a:ext cx="5098256"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DEB95-306B-4EE7-AAD0-421268DAF519}">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453869-3861-4CC9-87AC-5A105F2CBB7D}">
      <dsp:nvSpPr>
        <dsp:cNvPr id="0" name=""/>
        <dsp:cNvSpPr/>
      </dsp:nvSpPr>
      <dsp:spPr>
        <a:xfrm>
          <a:off x="1085908" y="4705317"/>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kern="1200"/>
            <a:t>Other NLG tasks: summarization, question-answering, dialog systems</a:t>
          </a:r>
        </a:p>
      </dsp:txBody>
      <dsp:txXfrm>
        <a:off x="1085908" y="4705317"/>
        <a:ext cx="4012347" cy="9401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1/29/20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1/29/20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9.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039485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90542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473804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931697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002329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=M8MJFrdfGe0</a:t>
            </a:r>
          </a:p>
        </p:txBody>
      </p:sp>
      <p:sp>
        <p:nvSpPr>
          <p:cNvPr id="4" name="Slide Number Placeholder 3"/>
          <p:cNvSpPr>
            <a:spLocks noGrp="1"/>
          </p:cNvSpPr>
          <p:nvPr>
            <p:ph type="sldNum" sz="quarter" idx="10"/>
          </p:nvPr>
        </p:nvSpPr>
        <p:spPr/>
        <p:txBody>
          <a:bodyPr/>
          <a:lstStyle/>
          <a:p>
            <a:fld id="{CFD94894-7BFF-0840-BA0E-A60DF2421EB3}" type="slidenum">
              <a:rPr lang="en-US" smtClean="0"/>
              <a:t>16</a:t>
            </a:fld>
            <a:endParaRPr lang="en-US"/>
          </a:p>
        </p:txBody>
      </p:sp>
    </p:spTree>
    <p:extLst>
      <p:ext uri="{BB962C8B-B14F-4D97-AF65-F5344CB8AC3E}">
        <p14:creationId xmlns:p14="http://schemas.microsoft.com/office/powerpoint/2010/main" val="315972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goal: assign a probability to a sentence</a:t>
            </a:r>
          </a:p>
        </p:txBody>
      </p:sp>
      <p:sp>
        <p:nvSpPr>
          <p:cNvPr id="4" name="Slide Number Placeholder 3"/>
          <p:cNvSpPr>
            <a:spLocks noGrp="1"/>
          </p:cNvSpPr>
          <p:nvPr>
            <p:ph type="sldNum" sz="quarter" idx="10"/>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3505288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18</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201486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19</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29190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20</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0906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21</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642529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Show leaderboard. Naive </a:t>
            </a:r>
            <a:r>
              <a:rPr lang="en-US" dirty="0" err="1"/>
              <a:t>Bois</a:t>
            </a:r>
            <a:r>
              <a:rPr lang="en-US" dirty="0"/>
              <a:t> is </a:t>
            </a:r>
            <a:r>
              <a:rPr lang="en-US" sz="1200" b="0" i="0" u="none" strike="noStrike" kern="1200" dirty="0">
                <a:solidFill>
                  <a:schemeClr val="tx1"/>
                </a:solidFill>
                <a:effectLst/>
                <a:latin typeface="+mn-lt"/>
                <a:ea typeface="+mn-ea"/>
                <a:cs typeface="+mn-cs"/>
              </a:rPr>
              <a:t>Sri </a:t>
            </a:r>
            <a:r>
              <a:rPr lang="en-US" sz="1200" b="0" i="0" u="none" strike="noStrike" kern="1200" dirty="0" err="1">
                <a:solidFill>
                  <a:schemeClr val="tx1"/>
                </a:solidFill>
                <a:effectLst/>
                <a:latin typeface="+mn-lt"/>
                <a:ea typeface="+mn-ea"/>
                <a:cs typeface="+mn-cs"/>
              </a:rPr>
              <a:t>Ganni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Simmi</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Mourya</a:t>
            </a:r>
            <a:r>
              <a:rPr lang="en-US" sz="1200" b="0" i="0" u="none" strike="noStrike" kern="1200" dirty="0">
                <a:solidFill>
                  <a:schemeClr val="tx1"/>
                </a:solidFill>
                <a:effectLst/>
                <a:latin typeface="+mn-lt"/>
                <a:ea typeface="+mn-ea"/>
                <a:cs typeface="+mn-cs"/>
              </a:rPr>
              <a:t>.  2</a:t>
            </a:r>
            <a:r>
              <a:rPr lang="en-US" sz="1200" b="0" i="0" u="none" strike="noStrike" kern="1200" baseline="30000" dirty="0">
                <a:solidFill>
                  <a:schemeClr val="tx1"/>
                </a:solidFill>
                <a:effectLst/>
                <a:latin typeface="+mn-lt"/>
                <a:ea typeface="+mn-ea"/>
                <a:cs typeface="+mn-cs"/>
              </a:rPr>
              <a:t>nd</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Worthan</a:t>
            </a:r>
            <a:r>
              <a:rPr lang="en-US" sz="1200" b="0" i="0" u="none" strike="noStrike" kern="1200" dirty="0">
                <a:solidFill>
                  <a:schemeClr val="tx1"/>
                </a:solidFill>
                <a:effectLst/>
                <a:latin typeface="+mn-lt"/>
                <a:ea typeface="+mn-ea"/>
                <a:cs typeface="+mn-cs"/>
              </a:rPr>
              <a:t> Kwan.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is </a:t>
            </a:r>
            <a:r>
              <a:rPr lang="en-US" sz="1200" b="0" i="0" u="none" strike="noStrike" kern="1200" dirty="0" err="1">
                <a:solidFill>
                  <a:schemeClr val="tx1"/>
                </a:solidFill>
                <a:effectLst/>
                <a:latin typeface="+mn-lt"/>
                <a:ea typeface="+mn-ea"/>
                <a:cs typeface="+mn-cs"/>
              </a:rPr>
              <a:t>Megha</a:t>
            </a:r>
            <a:r>
              <a:rPr lang="en-US" sz="1200" b="0" i="0" u="none" strike="noStrike" kern="1200" dirty="0">
                <a:solidFill>
                  <a:schemeClr val="tx1"/>
                </a:solidFill>
                <a:effectLst/>
                <a:latin typeface="+mn-lt"/>
                <a:ea typeface="+mn-ea"/>
                <a:cs typeface="+mn-cs"/>
              </a:rPr>
              <a:t> Mishra and Sadhana </a:t>
            </a:r>
            <a:r>
              <a:rPr lang="en-US" sz="1200" b="0" i="0" u="none" strike="noStrike" kern="1200" dirty="0" err="1">
                <a:solidFill>
                  <a:schemeClr val="tx1"/>
                </a:solidFill>
                <a:effectLst/>
                <a:latin typeface="+mn-lt"/>
                <a:ea typeface="+mn-ea"/>
                <a:cs typeface="+mn-cs"/>
              </a:rPr>
              <a:t>Ravoori</a:t>
            </a:r>
            <a:r>
              <a:rPr lang="en-US" sz="1200" b="0" i="0" u="none" strike="noStrike" kern="1200" dirty="0">
                <a:solidFill>
                  <a:schemeClr val="tx1"/>
                </a:solidFill>
                <a:effectLst/>
                <a:latin typeface="+mn-lt"/>
                <a:ea typeface="+mn-ea"/>
                <a:cs typeface="+mn-cs"/>
              </a:rPr>
              <a:t>.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is John Y Zhang.</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560941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22</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2517584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23</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36613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24</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95014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25</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7115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26</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a:t>Sentences</a:t>
            </a:r>
            <a:r>
              <a:rPr lang="en-US" baseline="0" dirty="0"/>
              <a:t> may not appear</a:t>
            </a:r>
          </a:p>
          <a:p>
            <a:pPr marL="171450" indent="-171450" eaLnBrk="1" hangingPunct="1">
              <a:buFontTx/>
              <a:buChar char="-"/>
            </a:pPr>
            <a:r>
              <a:rPr lang="en-US" baseline="0" dirty="0"/>
              <a:t>Need a </a:t>
            </a:r>
            <a:r>
              <a:rPr lang="en-US" baseline="0" dirty="0" err="1"/>
              <a:t>lrage</a:t>
            </a:r>
            <a:r>
              <a:rPr lang="en-US" baseline="0" dirty="0"/>
              <a:t> data set</a:t>
            </a:r>
          </a:p>
          <a:p>
            <a:pPr marL="171450" indent="-171450" eaLnBrk="1" hangingPunct="1">
              <a:buFontTx/>
              <a:buChar char="-"/>
            </a:pPr>
            <a:r>
              <a:rPr lang="en-US" baseline="0" dirty="0"/>
              <a:t>Many ways of combining words into sentences</a:t>
            </a:r>
          </a:p>
          <a:p>
            <a:pPr marL="171450" indent="-171450" eaLnBrk="1" hangingPunct="1">
              <a:buFontTx/>
              <a:buChar char="-"/>
            </a:pPr>
            <a:r>
              <a:rPr lang="en-US" b="1" baseline="0" dirty="0"/>
              <a:t>Never</a:t>
            </a:r>
            <a:r>
              <a:rPr lang="en-US" b="0" baseline="0" dirty="0"/>
              <a:t> going to have enough data to estimate the probability of a whole sentence</a:t>
            </a:r>
            <a:endParaRPr lang="en-US" b="1" baseline="0" dirty="0"/>
          </a:p>
        </p:txBody>
      </p:sp>
    </p:spTree>
    <p:extLst>
      <p:ext uri="{BB962C8B-B14F-4D97-AF65-F5344CB8AC3E}">
        <p14:creationId xmlns:p14="http://schemas.microsoft.com/office/powerpoint/2010/main" val="1880264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30</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a:solidFill>
                  <a:schemeClr val="tx1"/>
                </a:solidFill>
                <a:effectLst/>
                <a:latin typeface="+mn-lt"/>
                <a:ea typeface="+mn-ea"/>
                <a:cs typeface="+mn-cs"/>
              </a:rPr>
              <a:t>knowl</a:t>
            </a:r>
            <a:r>
              <a:rPr lang="en-US" sz="1200" kern="1200" dirty="0">
                <a:solidFill>
                  <a:schemeClr val="tx1"/>
                </a:solidFill>
                <a:effectLst/>
                <a:latin typeface="+mn-lt"/>
                <a:ea typeface="+mn-ea"/>
                <a:cs typeface="+mn-cs"/>
              </a:rPr>
              <a:t>- edge. These arguments led many linguists and computational linguists to ignore work in statistical modeling for decades. </a:t>
            </a:r>
            <a:endParaRPr lang="en-US" dirty="0">
              <a:effectLst/>
            </a:endParaRPr>
          </a:p>
          <a:p>
            <a:pPr eaLnBrk="1" hangingPunct="1"/>
            <a:endParaRPr lang="en-US" dirty="0"/>
          </a:p>
        </p:txBody>
      </p:sp>
    </p:spTree>
    <p:extLst>
      <p:ext uri="{BB962C8B-B14F-4D97-AF65-F5344CB8AC3E}">
        <p14:creationId xmlns:p14="http://schemas.microsoft.com/office/powerpoint/2010/main" val="1892496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31</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736834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32</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85849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33</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70423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35</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3355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843147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36</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59742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39</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281487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40</a:t>
            </a:fld>
            <a:endParaRPr lang="en-US"/>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837492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41</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305505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42</a:t>
            </a:fld>
            <a:endParaRPr lang="en-US"/>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65395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44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142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45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21682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47</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r>
              <a:rPr lang="en-US" sz="3733" dirty="0"/>
              <a:t>Best evaluation for comparing models A and B</a:t>
            </a:r>
          </a:p>
          <a:p>
            <a:pPr lvl="1"/>
            <a:r>
              <a:rPr lang="en-US" sz="3200" dirty="0"/>
              <a:t>Put each model in a task</a:t>
            </a:r>
          </a:p>
          <a:p>
            <a:pPr lvl="2"/>
            <a:r>
              <a:rPr lang="en-US" sz="3200" dirty="0"/>
              <a:t> spelling corrector, speech recognizer, MT system</a:t>
            </a:r>
          </a:p>
          <a:p>
            <a:pPr lvl="1"/>
            <a:r>
              <a:rPr lang="en-US" sz="3200" dirty="0"/>
              <a:t>Run the task, get an accuracy for A and for B</a:t>
            </a:r>
          </a:p>
          <a:p>
            <a:pPr lvl="2"/>
            <a:r>
              <a:rPr lang="en-US" sz="3200" dirty="0"/>
              <a:t>How many misspelled words corrected properly</a:t>
            </a:r>
          </a:p>
          <a:p>
            <a:pPr lvl="2"/>
            <a:r>
              <a:rPr lang="en-US" sz="3200" dirty="0"/>
              <a:t>How many words translated correctly</a:t>
            </a:r>
          </a:p>
          <a:p>
            <a:pPr lvl="1"/>
            <a:r>
              <a:rPr lang="en-US" sz="3200" dirty="0"/>
              <a:t>Compare accuracy for A and B</a:t>
            </a:r>
          </a:p>
          <a:p>
            <a:pPr eaLnBrk="1" hangingPunct="1"/>
            <a:endParaRPr lang="en-US" dirty="0"/>
          </a:p>
        </p:txBody>
      </p:sp>
    </p:spTree>
    <p:extLst>
      <p:ext uri="{BB962C8B-B14F-4D97-AF65-F5344CB8AC3E}">
        <p14:creationId xmlns:p14="http://schemas.microsoft.com/office/powerpoint/2010/main" val="1065664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48</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002045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51</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262102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032092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52</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3173090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53</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91842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54</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25709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55</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0881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56</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767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57</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460435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58</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32049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59</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2065376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60</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3336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61</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101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3917996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63</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565903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65</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233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66</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687068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67</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87849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68</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32383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69</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53998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70</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96520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84E14E-C2B8-AF4C-A6BB-263B528C3713}" type="slidenum">
              <a:rPr lang="en-US" sz="1200">
                <a:latin typeface="Calibri" charset="0"/>
              </a:rPr>
              <a:pPr eaLnBrk="1" hangingPunct="1"/>
              <a:t>71</a:t>
            </a:fld>
            <a:endParaRPr lang="en-US" sz="1200">
              <a:latin typeface="Calibri"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837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134939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0EA890B0-808E-6E44-A4DD-EB79892851F2}" type="slidenum">
              <a:rPr lang="en-US"/>
              <a:pPr/>
              <a:t>72</a:t>
            </a:fld>
            <a:endParaRPr lang="en-US"/>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37576572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4DFF4099-E1E8-B44C-964A-D22AD92D9128}" type="slidenum">
              <a:rPr lang="en-US"/>
              <a:pPr/>
              <a:t>74</a:t>
            </a:fld>
            <a:endParaRPr lang="en-US"/>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077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4055200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75</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482191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78</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742918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262485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0A1DCE-B25E-2745-BCC8-DC7B156002CC}" type="slidenum">
              <a:rPr lang="en-US" sz="1200">
                <a:latin typeface="Calibri" charset="0"/>
              </a:rPr>
              <a:pPr eaLnBrk="1" hangingPunct="1"/>
              <a:t>80</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2707"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16780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82</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9892329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83</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2057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84</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52981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42267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508170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96439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52770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1285875"/>
            <a:ext cx="3214688" cy="4286250"/>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1071563"/>
            <a:ext cx="4125516" cy="2321719"/>
          </a:xfrm>
          <a:prstGeom prst="rect">
            <a:avLst/>
          </a:prstGeom>
        </p:spPr>
        <p:txBody>
          <a:bodyPr anchor="b"/>
          <a:lstStyle>
            <a:lvl1pPr>
              <a:defRPr sz="3692">
                <a:solidFill>
                  <a:srgbClr val="FFFFFF"/>
                </a:solidFill>
              </a:defRPr>
            </a:lvl1pPr>
          </a:lstStyle>
          <a:p>
            <a:r>
              <a:t>Title Text</a:t>
            </a:r>
          </a:p>
        </p:txBody>
      </p:sp>
      <p:sp>
        <p:nvSpPr>
          <p:cNvPr id="331" name="Body Level One…"/>
          <p:cNvSpPr txBox="1">
            <a:spLocks noGrp="1"/>
          </p:cNvSpPr>
          <p:nvPr>
            <p:ph type="body" sz="quarter" idx="1"/>
          </p:nvPr>
        </p:nvSpPr>
        <p:spPr>
          <a:xfrm>
            <a:off x="446484" y="3446860"/>
            <a:ext cx="4125516"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5730019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1/29/20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eb.stanford.edu/~jurafsky/slp3/5.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eb.stanford.edu/~jurafsky/slp3/3.pdf"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youtube.com/watch?v=M8MJFrdfGe0" TargetMode="Externa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kheafield.com/code/kenl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ai.googleblog.com/2006/08/all-our-n-gram-are-belong-to-you.html" TargetMode="External"/><Relationship Id="rId4" Type="http://schemas.openxmlformats.org/officeDocument/2006/relationships/image" Target="../media/image49.tiff"/></Relationships>
</file>

<file path=ppt/slides/_rels/slide42.xml.rels><?xml version="1.0" encoding="UTF-8" standalone="yes"?>
<Relationships xmlns="http://schemas.openxmlformats.org/package/2006/relationships"><Relationship Id="rId3" Type="http://schemas.openxmlformats.org/officeDocument/2006/relationships/hyperlink" Target="https://ai.googleblog.com/2006/08/all-our-n-gram-are-belong-to-you.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books.google.com/ngram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a:t>
            </a:r>
            <a:br>
              <a:rPr lang="en-US" dirty="0">
                <a:solidFill>
                  <a:srgbClr val="C00000"/>
                </a:solidFill>
              </a:rPr>
            </a:br>
            <a:r>
              <a:rPr lang="en-US" dirty="0">
                <a:solidFill>
                  <a:srgbClr val="C00000"/>
                </a:solidFill>
              </a:rPr>
              <a:t>Logistic Regression Wrap-up</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Speech and Language Processing (3</a:t>
            </a:r>
            <a:r>
              <a:rPr lang="en-US" baseline="30000" dirty="0"/>
              <a:t>rd</a:t>
            </a:r>
            <a:r>
              <a:rPr lang="en-US" dirty="0"/>
              <a:t> Edition draft)</a:t>
            </a:r>
          </a:p>
          <a:p>
            <a:r>
              <a:rPr lang="en-US" dirty="0">
                <a:hlinkClick r:id="rId3"/>
              </a:rPr>
              <a:t>Chapter 5 “Logistic Regression”</a:t>
            </a:r>
            <a:endParaRPr lang="en-US" dirty="0"/>
          </a:p>
        </p:txBody>
      </p:sp>
    </p:spTree>
    <p:extLst>
      <p:ext uri="{BB962C8B-B14F-4D97-AF65-F5344CB8AC3E}">
        <p14:creationId xmlns:p14="http://schemas.microsoft.com/office/powerpoint/2010/main" val="1157371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3242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1070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643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913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rotWithShape="1">
          <a:blip r:embed="rId3"/>
          <a:srcRect t="4015"/>
          <a:stretch/>
        </p:blipFill>
        <p:spPr>
          <a:xfrm>
            <a:off x="-24" y="10"/>
            <a:ext cx="9144023" cy="4915066"/>
          </a:xfrm>
          <a:prstGeom prst="rect">
            <a:avLst/>
          </a:prstGeom>
        </p:spPr>
      </p:pic>
      <p:sp>
        <p:nvSpPr>
          <p:cNvPr id="16" name="Rectangle 15">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98897" y="5120640"/>
            <a:ext cx="7543800" cy="822960"/>
          </a:xfrm>
        </p:spPr>
        <p:txBody>
          <a:bodyPr vert="horz" lIns="91440" tIns="45720" rIns="91440" bIns="45720" rtlCol="0" anchor="b">
            <a:normAutofit/>
          </a:bodyPr>
          <a:lstStyle/>
          <a:p>
            <a:r>
              <a:rPr lang="en-US" sz="3100" dirty="0">
                <a:solidFill>
                  <a:srgbClr val="FFFFFF"/>
                </a:solidFill>
              </a:rPr>
              <a:t>Gradient Descent</a:t>
            </a:r>
          </a:p>
        </p:txBody>
      </p:sp>
      <p:sp>
        <p:nvSpPr>
          <p:cNvPr id="18" name="Rectangle 17">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215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a:t>
            </a:r>
            <a:br>
              <a:rPr lang="en-US" dirty="0">
                <a:solidFill>
                  <a:srgbClr val="C00000"/>
                </a:solidFill>
              </a:rPr>
            </a:br>
            <a:r>
              <a:rPr lang="en-US" dirty="0">
                <a:solidFill>
                  <a:srgbClr val="C00000"/>
                </a:solidFill>
              </a:rPr>
              <a:t>Language Modeling</a:t>
            </a:r>
            <a:br>
              <a:rPr lang="en-US" dirty="0">
                <a:solidFill>
                  <a:srgbClr val="C00000"/>
                </a:solidFill>
              </a:rPr>
            </a:br>
            <a:r>
              <a:rPr lang="en-US" dirty="0">
                <a:solidFill>
                  <a:srgbClr val="C00000"/>
                </a:solidFill>
              </a:rPr>
              <a:t>with N-Grams </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Speech and Language Processing (3</a:t>
            </a:r>
            <a:r>
              <a:rPr lang="en-US" baseline="30000" dirty="0"/>
              <a:t>rd</a:t>
            </a:r>
            <a:r>
              <a:rPr lang="en-US" dirty="0"/>
              <a:t> Edition draft)</a:t>
            </a:r>
          </a:p>
          <a:p>
            <a:r>
              <a:rPr lang="en-US" dirty="0">
                <a:hlinkClick r:id="rId3"/>
              </a:rPr>
              <a:t>Chapter 3 “Language Modeling with N-Grams”</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0"/>
            <a:ext cx="8991600" cy="6474814"/>
          </a:xfrm>
        </p:spPr>
      </p:pic>
      <p:sp>
        <p:nvSpPr>
          <p:cNvPr id="5" name="Rectangle 4"/>
          <p:cNvSpPr/>
          <p:nvPr/>
        </p:nvSpPr>
        <p:spPr>
          <a:xfrm>
            <a:off x="2362200" y="6504683"/>
            <a:ext cx="3795719" cy="300082"/>
          </a:xfrm>
          <a:prstGeom prst="rect">
            <a:avLst/>
          </a:prstGeom>
        </p:spPr>
        <p:txBody>
          <a:bodyPr wrap="none">
            <a:spAutoFit/>
          </a:bodyPr>
          <a:lstStyle/>
          <a:p>
            <a:r>
              <a:rPr lang="en-US" sz="1350" dirty="0">
                <a:hlinkClick r:id="rId4"/>
              </a:rPr>
              <a:t>https://</a:t>
            </a:r>
            <a:r>
              <a:rPr lang="en-US" sz="1350" dirty="0" err="1">
                <a:hlinkClick r:id="rId4"/>
              </a:rPr>
              <a:t>www.youtube.com</a:t>
            </a:r>
            <a:r>
              <a:rPr lang="en-US" sz="1350" dirty="0">
                <a:hlinkClick r:id="rId4"/>
              </a:rPr>
              <a:t>/</a:t>
            </a:r>
            <a:r>
              <a:rPr lang="en-US" sz="1350" dirty="0" err="1">
                <a:hlinkClick r:id="rId4"/>
              </a:rPr>
              <a:t>watch?v</a:t>
            </a:r>
            <a:r>
              <a:rPr lang="en-US" sz="1350" dirty="0">
                <a:hlinkClick r:id="rId4"/>
              </a:rPr>
              <a:t>=M8MJFrdfGe0</a:t>
            </a:r>
            <a:endParaRPr lang="en-US" sz="1350" dirty="0"/>
          </a:p>
        </p:txBody>
      </p:sp>
    </p:spTree>
    <p:extLst>
      <p:ext uri="{BB962C8B-B14F-4D97-AF65-F5344CB8AC3E}">
        <p14:creationId xmlns:p14="http://schemas.microsoft.com/office/powerpoint/2010/main" val="418478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Probabilistic Language Models</a:t>
            </a:r>
          </a:p>
        </p:txBody>
      </p:sp>
      <p:sp>
        <p:nvSpPr>
          <p:cNvPr id="23" name="Rectangle 2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4" name="Content Placeholder 2">
            <a:extLst>
              <a:ext uri="{FF2B5EF4-FFF2-40B4-BE49-F238E27FC236}">
                <a16:creationId xmlns:a16="http://schemas.microsoft.com/office/drawing/2014/main" id="{5F2575DC-F39B-4ED2-B4D4-82E618B83A55}"/>
              </a:ext>
            </a:extLst>
          </p:cNvPr>
          <p:cNvGraphicFramePr>
            <a:graphicFrameLocks noGrp="1"/>
          </p:cNvGraphicFramePr>
          <p:nvPr>
            <p:ph idx="1"/>
            <p:extLst>
              <p:ext uri="{D42A27DB-BD31-4B8C-83A1-F6EECF244321}">
                <p14:modId xmlns:p14="http://schemas.microsoft.com/office/powerpoint/2010/main" val="4280200892"/>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543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Probabilistic Language Modeling</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3"/>
          <p:cNvSpPr>
            <a:spLocks noGrp="1" noChangeArrowheads="1"/>
          </p:cNvSpPr>
          <p:nvPr>
            <p:ph idx="1"/>
          </p:nvPr>
        </p:nvSpPr>
        <p:spPr>
          <a:xfrm>
            <a:off x="3556512" y="605896"/>
            <a:ext cx="4810247" cy="5646208"/>
          </a:xfrm>
        </p:spPr>
        <p:txBody>
          <a:bodyPr anchor="ctr">
            <a:normAutofit/>
          </a:bodyPr>
          <a:lstStyle/>
          <a:p>
            <a:pPr eaLnBrk="1" hangingPunct="1"/>
            <a:r>
              <a:rPr lang="en-US">
                <a:latin typeface="Calibri" charset="0"/>
              </a:rPr>
              <a:t>Goal: compute the probability of a sentence or sequence of words</a:t>
            </a:r>
          </a:p>
          <a:p>
            <a:pPr lvl="1" eaLnBrk="1" hangingPunct="1">
              <a:buNone/>
            </a:pPr>
            <a:r>
              <a:rPr lang="en-US">
                <a:latin typeface="Calibri" charset="0"/>
              </a:rPr>
              <a:t>     </a:t>
            </a:r>
            <a:r>
              <a:rPr lang="en-US" dirty="0">
                <a:latin typeface="Calibri" charset="0"/>
              </a:rPr>
              <a:t> </a:t>
            </a:r>
          </a:p>
          <a:p>
            <a:pPr eaLnBrk="1" hangingPunct="1"/>
            <a:r>
              <a:rPr lang="en-US">
                <a:latin typeface="Calibri" charset="0"/>
              </a:rPr>
              <a:t>Related task: probability of an upcoming word</a:t>
            </a:r>
          </a:p>
          <a:p>
            <a:pPr lvl="1" eaLnBrk="1" hangingPunct="1">
              <a:buNone/>
            </a:pPr>
            <a:r>
              <a:rPr lang="en-US" dirty="0">
                <a:latin typeface="Calibri" charset="0"/>
              </a:rPr>
              <a:t> </a:t>
            </a:r>
          </a:p>
          <a:p>
            <a:pPr eaLnBrk="1" hangingPunct="1"/>
            <a:r>
              <a:rPr lang="en-US">
                <a:latin typeface="Calibri" charset="0"/>
              </a:rPr>
              <a:t>A model that computes either of these</a:t>
            </a:r>
          </a:p>
          <a:p>
            <a:pPr lvl="1" eaLnBrk="1" hangingPunct="1">
              <a:buNone/>
            </a:pPr>
            <a:r>
              <a:rPr lang="en-US" dirty="0">
                <a:latin typeface="Calibri" charset="0"/>
              </a:rPr>
              <a:t>           </a:t>
            </a:r>
            <a:endParaRPr lang="en-US">
              <a:latin typeface="Calibri" charset="0"/>
            </a:endParaRPr>
          </a:p>
          <a:p>
            <a:pPr eaLnBrk="1" hangingPunct="1"/>
            <a:r>
              <a:rPr lang="en-US">
                <a:latin typeface="Calibri" charset="0"/>
              </a:rPr>
              <a:t>Better: </a:t>
            </a:r>
            <a:r>
              <a:rPr lang="en-US" b="1">
                <a:latin typeface="Calibri" charset="0"/>
              </a:rPr>
              <a:t>the grammar       </a:t>
            </a:r>
            <a:r>
              <a:rPr lang="en-US">
                <a:latin typeface="Calibri" charset="0"/>
              </a:rPr>
              <a:t>But </a:t>
            </a:r>
            <a:r>
              <a:rPr lang="en-US" b="1">
                <a:latin typeface="Calibri" charset="0"/>
              </a:rPr>
              <a:t>language model </a:t>
            </a:r>
            <a:r>
              <a:rPr lang="en-US">
                <a:latin typeface="Calibri" charset="0"/>
              </a:rPr>
              <a:t>or </a:t>
            </a:r>
            <a:r>
              <a:rPr lang="en-US" b="1">
                <a:latin typeface="Calibri" charset="0"/>
              </a:rPr>
              <a:t>LM </a:t>
            </a:r>
            <a:r>
              <a:rPr lang="en-US">
                <a:latin typeface="Calibri" charset="0"/>
              </a:rPr>
              <a:t>is standard</a:t>
            </a:r>
          </a:p>
        </p:txBody>
      </p:sp>
    </p:spTree>
    <p:extLst>
      <p:ext uri="{BB962C8B-B14F-4D97-AF65-F5344CB8AC3E}">
        <p14:creationId xmlns:p14="http://schemas.microsoft.com/office/powerpoint/2010/main" val="102540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Probabilistic Language Modeling</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is called a </a:t>
            </a:r>
            <a:r>
              <a:rPr lang="en-US" b="1" dirty="0">
                <a:latin typeface="Calibri" charset="0"/>
              </a:rPr>
              <a:t>language model</a:t>
            </a:r>
            <a:r>
              <a:rPr lang="en-US" dirty="0">
                <a:latin typeface="Calibri" charset="0"/>
              </a:rPr>
              <a:t>.</a:t>
            </a:r>
          </a:p>
          <a:p>
            <a:pPr eaLnBrk="1" hangingPunct="1"/>
            <a:r>
              <a:rPr lang="en-US" dirty="0">
                <a:latin typeface="Calibri" charset="0"/>
              </a:rPr>
              <a:t>Better: </a:t>
            </a:r>
            <a:r>
              <a:rPr lang="en-US" b="1" dirty="0">
                <a:latin typeface="Calibri" charset="0"/>
              </a:rPr>
              <a:t>the grammar       </a:t>
            </a:r>
            <a:r>
              <a:rPr lang="en-US" dirty="0">
                <a:latin typeface="Calibri" charset="0"/>
              </a:rPr>
              <a:t>But </a:t>
            </a:r>
            <a:r>
              <a:rPr lang="en-US" b="1" dirty="0">
                <a:latin typeface="Calibri" charset="0"/>
              </a:rPr>
              <a:t>language model </a:t>
            </a:r>
            <a:r>
              <a:rPr lang="en-US" dirty="0">
                <a:latin typeface="Calibri" charset="0"/>
              </a:rPr>
              <a:t>or </a:t>
            </a:r>
            <a:r>
              <a:rPr lang="en-US" b="1" dirty="0">
                <a:latin typeface="Calibri" charset="0"/>
              </a:rPr>
              <a:t>LM </a:t>
            </a:r>
            <a:r>
              <a:rPr lang="en-US" dirty="0">
                <a:latin typeface="Calibri" charset="0"/>
              </a:rPr>
              <a:t>is standard</a:t>
            </a:r>
          </a:p>
        </p:txBody>
      </p:sp>
    </p:spTree>
    <p:extLst>
      <p:ext uri="{BB962C8B-B14F-4D97-AF65-F5344CB8AC3E}">
        <p14:creationId xmlns:p14="http://schemas.microsoft.com/office/powerpoint/2010/main" val="1472075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2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369277" y="516835"/>
            <a:ext cx="2313633" cy="5772840"/>
          </a:xfrm>
        </p:spPr>
        <p:txBody>
          <a:bodyPr anchor="ctr">
            <a:normAutofit/>
          </a:bodyPr>
          <a:lstStyle/>
          <a:p>
            <a:r>
              <a:rPr lang="en-US" sz="3100">
                <a:solidFill>
                  <a:srgbClr val="FFFFFF"/>
                </a:solidFill>
              </a:rPr>
              <a:t>Reminders</a:t>
            </a:r>
          </a:p>
        </p:txBody>
      </p:sp>
      <p:sp>
        <p:nvSpPr>
          <p:cNvPr id="39" name="Rectangle 3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632695026"/>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5837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8"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How to compute P(W)</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9" name="Rectangle 3"/>
          <p:cNvSpPr>
            <a:spLocks noGrp="1" noChangeArrowheads="1"/>
          </p:cNvSpPr>
          <p:nvPr>
            <p:ph idx="1"/>
          </p:nvPr>
        </p:nvSpPr>
        <p:spPr>
          <a:xfrm>
            <a:off x="3556512" y="605896"/>
            <a:ext cx="4810247" cy="5646208"/>
          </a:xfrm>
        </p:spPr>
        <p:txBody>
          <a:bodyPr anchor="ctr">
            <a:normAutofit/>
          </a:bodyPr>
          <a:lstStyle/>
          <a:p>
            <a:pPr eaLnBrk="1" hangingPunct="1"/>
            <a:r>
              <a:rPr lang="en-US" dirty="0">
                <a:latin typeface="Calibri" charset="0"/>
              </a:rPr>
              <a:t>How to compute this joint probability:</a:t>
            </a:r>
          </a:p>
          <a:p>
            <a:pPr eaLnBrk="1" hangingPunct="1"/>
            <a:endParaRPr lang="en-US" dirty="0">
              <a:latin typeface="Calibri" charset="0"/>
            </a:endParaRPr>
          </a:p>
          <a:p>
            <a:pPr lvl="1" eaLnBrk="1" hangingPunct="1"/>
            <a:r>
              <a:rPr lang="en-US">
                <a:latin typeface="Calibri" charset="0"/>
              </a:rPr>
              <a:t>P(the, underdog, Philadelphia, Eagles, won)</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1448310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a:t>The Chain Rule</a:t>
            </a:r>
            <a:endParaRPr lang="en-US" dirty="0"/>
          </a:p>
        </p:txBody>
      </p:sp>
    </p:spTree>
    <p:extLst>
      <p:ext uri="{BB962C8B-B14F-4D97-AF65-F5344CB8AC3E}">
        <p14:creationId xmlns:p14="http://schemas.microsoft.com/office/powerpoint/2010/main" val="9757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a:t>The Chain Rule</a:t>
            </a:r>
            <a:endParaRPr lang="en-US" dirty="0"/>
          </a:p>
        </p:txBody>
      </p:sp>
      <p:sp>
        <p:nvSpPr>
          <p:cNvPr id="67589" name="Rectangle 3"/>
          <p:cNvSpPr>
            <a:spLocks noGrp="1" noChangeArrowheads="1"/>
          </p:cNvSpPr>
          <p:nvPr>
            <p:ph idx="1"/>
          </p:nvPr>
        </p:nvSpPr>
        <p:spPr>
          <a:xfrm>
            <a:off x="304800" y="2209800"/>
            <a:ext cx="8534400" cy="3657600"/>
          </a:xfrm>
        </p:spPr>
        <p:txBody>
          <a:bodyPr/>
          <a:lstStyle/>
          <a:p>
            <a:pPr eaLnBrk="1" hangingPunct="1"/>
            <a:r>
              <a:rPr lang="en-US" sz="2800">
                <a:latin typeface="Calibri" charset="0"/>
              </a:rPr>
              <a:t>Recall the definition of conditional probabilities</a:t>
            </a:r>
            <a:endParaRPr lang="en-US" sz="3600">
              <a:latin typeface="Calibri" charset="0"/>
            </a:endParaRPr>
          </a:p>
          <a:p>
            <a:pPr marL="457189" lvl="1" indent="0">
              <a:buNone/>
            </a:pPr>
            <a:r>
              <a:rPr lang="en-US" sz="2400" b="1">
                <a:latin typeface="Calibri" charset="0"/>
              </a:rPr>
              <a:t>p(B|A) = P(A,B)/P(A)</a:t>
            </a:r>
            <a:r>
              <a:rPr lang="en-US" sz="3600">
                <a:latin typeface="Calibri" charset="0"/>
              </a:rPr>
              <a:t>	</a:t>
            </a:r>
            <a:r>
              <a:rPr lang="en-US">
                <a:latin typeface="Calibri" charset="0"/>
              </a:rPr>
              <a:t>Rewriting:   </a:t>
            </a:r>
            <a:r>
              <a:rPr lang="en-US" sz="2400" b="1">
                <a:latin typeface="Calibri" charset="0"/>
              </a:rPr>
              <a:t>P(A,B) = P(A)P(B|A)</a:t>
            </a:r>
          </a:p>
          <a:p>
            <a:pPr marL="457189" lvl="1" indent="0">
              <a:buNone/>
            </a:pPr>
            <a:endParaRPr lang="en-US" dirty="0">
              <a:latin typeface="Calibri" charset="0"/>
            </a:endParaRPr>
          </a:p>
          <a:p>
            <a:r>
              <a:rPr lang="en-US" sz="2800">
                <a:latin typeface="Calibri" charset="0"/>
              </a:rPr>
              <a:t>More variables:</a:t>
            </a:r>
          </a:p>
          <a:p>
            <a:pPr marL="457189" lvl="1" indent="0">
              <a:buNone/>
            </a:pPr>
            <a:r>
              <a:rPr lang="en-US" sz="2400">
                <a:latin typeface="Calibri" charset="0"/>
              </a:rPr>
              <a:t> P(A,B,C,D) = P(A)P(B|A)P(C|A,B)P(D|A,B,C)</a:t>
            </a:r>
            <a:endParaRPr lang="en-US" sz="3200">
              <a:latin typeface="Calibri" charset="0"/>
            </a:endParaRPr>
          </a:p>
          <a:p>
            <a:pPr eaLnBrk="1" hangingPunct="1"/>
            <a:r>
              <a:rPr lang="en-US" sz="2800">
                <a:latin typeface="Calibri" charset="0"/>
              </a:rPr>
              <a:t>The Chain Rule in General</a:t>
            </a:r>
          </a:p>
          <a:p>
            <a:pPr eaLnBrk="1" hangingPunct="1">
              <a:buNone/>
            </a:pPr>
            <a:r>
              <a:rPr lang="en-US" sz="2800">
                <a:latin typeface="Calibri" charset="0"/>
              </a:rPr>
              <a:t>  P(x</a:t>
            </a:r>
            <a:r>
              <a:rPr lang="en-US" sz="2800" baseline="-25000">
                <a:latin typeface="Calibri" charset="0"/>
              </a:rPr>
              <a:t>1</a:t>
            </a:r>
            <a:r>
              <a:rPr lang="en-US" sz="2800">
                <a:latin typeface="Calibri" charset="0"/>
              </a:rPr>
              <a:t>,x</a:t>
            </a:r>
            <a:r>
              <a:rPr lang="en-US" sz="2800" baseline="-25000">
                <a:latin typeface="Calibri" charset="0"/>
              </a:rPr>
              <a:t>2</a:t>
            </a:r>
            <a:r>
              <a:rPr lang="en-US" sz="2800">
                <a:latin typeface="Calibri" charset="0"/>
              </a:rPr>
              <a:t>,x</a:t>
            </a:r>
            <a:r>
              <a:rPr lang="en-US" sz="2800" baseline="-25000">
                <a:latin typeface="Calibri" charset="0"/>
              </a:rPr>
              <a:t>3</a:t>
            </a:r>
            <a:r>
              <a:rPr lang="en-US" sz="2800">
                <a:latin typeface="Calibri" charset="0"/>
              </a:rPr>
              <a:t>,…,x</a:t>
            </a:r>
            <a:r>
              <a:rPr lang="en-US" sz="2800" baseline="-25000">
                <a:latin typeface="Calibri" charset="0"/>
              </a:rPr>
              <a:t>n</a:t>
            </a:r>
            <a:r>
              <a:rPr lang="en-US" sz="2800">
                <a:latin typeface="Calibri" charset="0"/>
              </a:rPr>
              <a:t>) = P(x</a:t>
            </a:r>
            <a:r>
              <a:rPr lang="en-US" sz="2800" baseline="-25000">
                <a:latin typeface="Calibri" charset="0"/>
              </a:rPr>
              <a:t>1</a:t>
            </a:r>
            <a:r>
              <a:rPr lang="en-US" sz="2800">
                <a:latin typeface="Calibri" charset="0"/>
              </a:rPr>
              <a:t>)P(x</a:t>
            </a:r>
            <a:r>
              <a:rPr lang="en-US" sz="2800" baseline="-25000">
                <a:latin typeface="Calibri" charset="0"/>
              </a:rPr>
              <a:t>2</a:t>
            </a:r>
            <a:r>
              <a:rPr lang="en-US" sz="2800">
                <a:latin typeface="Calibri" charset="0"/>
              </a:rPr>
              <a:t>|x</a:t>
            </a:r>
            <a:r>
              <a:rPr lang="en-US" sz="2800" baseline="-25000">
                <a:latin typeface="Calibri" charset="0"/>
              </a:rPr>
              <a:t>1</a:t>
            </a:r>
            <a:r>
              <a:rPr lang="en-US" sz="2800">
                <a:latin typeface="Calibri" charset="0"/>
              </a:rPr>
              <a:t>)P(x</a:t>
            </a:r>
            <a:r>
              <a:rPr lang="en-US" sz="2800" baseline="-25000">
                <a:latin typeface="Calibri" charset="0"/>
              </a:rPr>
              <a:t>3</a:t>
            </a:r>
            <a:r>
              <a:rPr lang="en-US" sz="2800">
                <a:latin typeface="Calibri" charset="0"/>
              </a:rPr>
              <a:t>|x</a:t>
            </a:r>
            <a:r>
              <a:rPr lang="en-US" sz="2800" baseline="-25000">
                <a:latin typeface="Calibri" charset="0"/>
              </a:rPr>
              <a:t>1</a:t>
            </a:r>
            <a:r>
              <a:rPr lang="en-US" sz="2800">
                <a:latin typeface="Calibri" charset="0"/>
              </a:rPr>
              <a:t>,x</a:t>
            </a:r>
            <a:r>
              <a:rPr lang="en-US" sz="2800" baseline="-25000">
                <a:latin typeface="Calibri" charset="0"/>
              </a:rPr>
              <a:t>2</a:t>
            </a:r>
            <a:r>
              <a:rPr lang="en-US" sz="2800">
                <a:latin typeface="Calibri" charset="0"/>
              </a:rPr>
              <a:t>)…P(x</a:t>
            </a:r>
            <a:r>
              <a:rPr lang="en-US" sz="2800" baseline="-25000">
                <a:latin typeface="Calibri" charset="0"/>
              </a:rPr>
              <a:t>n</a:t>
            </a:r>
            <a:r>
              <a:rPr lang="en-US" sz="2800">
                <a:latin typeface="Calibri" charset="0"/>
              </a:rPr>
              <a:t>|x</a:t>
            </a:r>
            <a:r>
              <a:rPr lang="en-US" sz="2800" baseline="-25000">
                <a:latin typeface="Calibri" charset="0"/>
              </a:rPr>
              <a:t>1</a:t>
            </a:r>
            <a:r>
              <a:rPr lang="en-US" sz="2800">
                <a:latin typeface="Calibri" charset="0"/>
              </a:rPr>
              <a:t>,…,x</a:t>
            </a:r>
            <a:r>
              <a:rPr lang="en-US" sz="2800" baseline="-25000">
                <a:latin typeface="Calibri" charset="0"/>
              </a:rPr>
              <a:t>n-1</a:t>
            </a:r>
            <a:r>
              <a:rPr lang="en-US" sz="280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63496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3600" dirty="0"/>
              <a:t>The Chain Rule applied to compute joint probability of words in sentence</a:t>
            </a:r>
          </a:p>
        </p:txBody>
      </p:sp>
    </p:spTree>
    <p:extLst>
      <p:ext uri="{BB962C8B-B14F-4D97-AF65-F5344CB8AC3E}">
        <p14:creationId xmlns:p14="http://schemas.microsoft.com/office/powerpoint/2010/main" val="4145643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a:xfrm>
            <a:off x="414242" y="2226469"/>
            <a:ext cx="8791128" cy="3263504"/>
          </a:xfrm>
        </p:spPr>
        <p:txBody>
          <a:bodyPr>
            <a:normAutofit fontScale="92500" lnSpcReduction="1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a:buNone/>
            </a:pPr>
            <a:r>
              <a:rPr lang="en-US" sz="2800" dirty="0">
                <a:latin typeface="Calibri" charset="0"/>
              </a:rPr>
              <a:t>P(“the underdog Philadelphia Eagles won”) =</a:t>
            </a:r>
          </a:p>
          <a:p>
            <a:pPr>
              <a:buNone/>
            </a:pPr>
            <a:r>
              <a:rPr lang="en-US" dirty="0">
                <a:latin typeface="Calibri" charset="0"/>
              </a:rPr>
              <a:t>	</a:t>
            </a:r>
            <a:r>
              <a:rPr lang="en-US" sz="2800" dirty="0">
                <a:solidFill>
                  <a:srgbClr val="404040"/>
                </a:solidFill>
                <a:latin typeface="Calibri" charset="0"/>
              </a:rPr>
              <a:t>P(the) × P(</a:t>
            </a:r>
            <a:r>
              <a:rPr lang="en-US" sz="2800" dirty="0" err="1">
                <a:solidFill>
                  <a:srgbClr val="404040"/>
                </a:solidFill>
                <a:latin typeface="Calibri" charset="0"/>
              </a:rPr>
              <a:t>underdog|the</a:t>
            </a:r>
            <a:r>
              <a:rPr lang="en-US" sz="2800" dirty="0">
                <a:solidFill>
                  <a:srgbClr val="404040"/>
                </a:solidFill>
                <a:latin typeface="Calibri" charset="0"/>
              </a:rPr>
              <a:t>) ×  P(</a:t>
            </a:r>
            <a:r>
              <a:rPr lang="en-US" sz="2800" dirty="0" err="1">
                <a:latin typeface="Calibri" charset="0"/>
              </a:rPr>
              <a:t>Philadelphia</a:t>
            </a:r>
            <a:r>
              <a:rPr lang="en-US" sz="2800" dirty="0" err="1">
                <a:solidFill>
                  <a:srgbClr val="404040"/>
                </a:solidFill>
                <a:latin typeface="Calibri" charset="0"/>
              </a:rPr>
              <a:t>|the</a:t>
            </a:r>
            <a:r>
              <a:rPr lang="en-US" sz="2800" dirty="0">
                <a:solidFill>
                  <a:srgbClr val="404040"/>
                </a:solidFill>
                <a:latin typeface="Calibri" charset="0"/>
              </a:rPr>
              <a:t> underdog) </a:t>
            </a:r>
          </a:p>
          <a:p>
            <a:pPr>
              <a:buNone/>
            </a:pPr>
            <a:r>
              <a:rPr lang="en-US" sz="2800" dirty="0">
                <a:solidFill>
                  <a:srgbClr val="404040"/>
                </a:solidFill>
                <a:latin typeface="Calibri" charset="0"/>
              </a:rPr>
              <a:t>         × P(</a:t>
            </a:r>
            <a:r>
              <a:rPr lang="en-US" sz="2800" dirty="0" err="1">
                <a:solidFill>
                  <a:srgbClr val="404040"/>
                </a:solidFill>
                <a:latin typeface="Calibri" charset="0"/>
              </a:rPr>
              <a:t>Eagles|the</a:t>
            </a:r>
            <a:r>
              <a:rPr lang="en-US" sz="2800" dirty="0">
                <a:solidFill>
                  <a:srgbClr val="404040"/>
                </a:solidFill>
                <a:latin typeface="Calibri" charset="0"/>
              </a:rPr>
              <a:t> underdog </a:t>
            </a:r>
            <a:r>
              <a:rPr lang="en-US" sz="2800" dirty="0">
                <a:latin typeface="Calibri" charset="0"/>
              </a:rPr>
              <a:t>Philadelphia) </a:t>
            </a:r>
          </a:p>
          <a:p>
            <a:pPr>
              <a:buNone/>
            </a:pPr>
            <a:r>
              <a:rPr lang="en-US" sz="2800" dirty="0">
                <a:solidFill>
                  <a:srgbClr val="404040"/>
                </a:solidFill>
                <a:latin typeface="Calibri" charset="0"/>
              </a:rPr>
              <a:t>		× P(</a:t>
            </a:r>
            <a:r>
              <a:rPr lang="en-US" sz="2800" dirty="0" err="1">
                <a:solidFill>
                  <a:srgbClr val="404040"/>
                </a:solidFill>
                <a:latin typeface="Calibri" charset="0"/>
              </a:rPr>
              <a:t>won|the</a:t>
            </a:r>
            <a:r>
              <a:rPr lang="en-US" sz="2800" dirty="0">
                <a:solidFill>
                  <a:srgbClr val="404040"/>
                </a:solidFill>
                <a:latin typeface="Calibri" charset="0"/>
              </a:rPr>
              <a:t> underdog </a:t>
            </a:r>
            <a:r>
              <a:rPr lang="en-US" sz="2800" dirty="0">
                <a:latin typeface="Calibri" charset="0"/>
              </a:rPr>
              <a:t>Philadelphia </a:t>
            </a:r>
            <a:r>
              <a:rPr lang="en-US" sz="2800" dirty="0">
                <a:solidFill>
                  <a:srgbClr val="404040"/>
                </a:solidFill>
                <a:latin typeface="Calibri" charset="0"/>
              </a:rPr>
              <a:t>Eagles)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FB964C8-61E3-4B75-A695-1E45ECE5D3BC}"/>
                  </a:ext>
                </a:extLst>
              </p:cNvPr>
              <p:cNvSpPr txBox="1"/>
              <p:nvPr/>
            </p:nvSpPr>
            <p:spPr>
              <a:xfrm>
                <a:off x="752382" y="2403356"/>
                <a:ext cx="544463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oMath>
                  </m:oMathPara>
                </a14:m>
                <a:endParaRPr lang="en-US" sz="2400" dirty="0"/>
              </a:p>
            </p:txBody>
          </p:sp>
        </mc:Choice>
        <mc:Fallback>
          <p:sp>
            <p:nvSpPr>
              <p:cNvPr id="2" name="TextBox 1">
                <a:extLst>
                  <a:ext uri="{FF2B5EF4-FFF2-40B4-BE49-F238E27FC236}">
                    <a16:creationId xmlns:a16="http://schemas.microsoft.com/office/drawing/2014/main" id="{0FB964C8-61E3-4B75-A695-1E45ECE5D3BC}"/>
                  </a:ext>
                </a:extLst>
              </p:cNvPr>
              <p:cNvSpPr txBox="1">
                <a:spLocks noRot="1" noChangeAspect="1" noMove="1" noResize="1" noEditPoints="1" noAdjustHandles="1" noChangeArrowheads="1" noChangeShapeType="1" noTextEdit="1"/>
              </p:cNvSpPr>
              <p:nvPr/>
            </p:nvSpPr>
            <p:spPr>
              <a:xfrm>
                <a:off x="752382" y="2403356"/>
                <a:ext cx="5444632" cy="896207"/>
              </a:xfrm>
              <a:prstGeom prst="rect">
                <a:avLst/>
              </a:prstGeom>
              <a:blipFill>
                <a:blip r:embed="rId3"/>
                <a:stretch>
                  <a:fillRect l="-698" t="-145833" r="-1395" b="-201389"/>
                </a:stretch>
              </a:blipFill>
            </p:spPr>
            <p:txBody>
              <a:bodyPr/>
              <a:lstStyle/>
              <a:p>
                <a:r>
                  <a:rPr lang="en-US">
                    <a:noFill/>
                  </a:rPr>
                  <a:t> </a:t>
                </a:r>
              </a:p>
            </p:txBody>
          </p:sp>
        </mc:Fallback>
      </mc:AlternateContent>
    </p:spTree>
    <p:extLst>
      <p:ext uri="{BB962C8B-B14F-4D97-AF65-F5344CB8AC3E}">
        <p14:creationId xmlns:p14="http://schemas.microsoft.com/office/powerpoint/2010/main" val="2172283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p:txBody>
      </p:sp>
    </p:spTree>
    <p:extLst>
      <p:ext uri="{BB962C8B-B14F-4D97-AF65-F5344CB8AC3E}">
        <p14:creationId xmlns:p14="http://schemas.microsoft.com/office/powerpoint/2010/main" val="1308863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Why doesn’t this work?</a:t>
            </a:r>
          </a:p>
        </p:txBody>
      </p:sp>
      <p:sp>
        <p:nvSpPr>
          <p:cNvPr id="3" name="Rectangle 2"/>
          <p:cNvSpPr/>
          <p:nvPr/>
        </p:nvSpPr>
        <p:spPr>
          <a:xfrm>
            <a:off x="756259" y="2793010"/>
            <a:ext cx="7721513" cy="1477328"/>
          </a:xfrm>
          <a:prstGeom prst="rect">
            <a:avLst/>
          </a:prstGeom>
        </p:spPr>
        <p:txBody>
          <a:bodyPr wrap="square">
            <a:spAutoFit/>
          </a:bodyPr>
          <a:lstStyle/>
          <a:p>
            <a:endParaRPr lang="en-US" sz="2250" dirty="0">
              <a:latin typeface="Calibri" charset="0"/>
            </a:endParaRPr>
          </a:p>
          <a:p>
            <a:r>
              <a:rPr lang="en-US" sz="2250" dirty="0">
                <a:solidFill>
                  <a:srgbClr val="404040"/>
                </a:solidFill>
                <a:latin typeface="Calibri" charset="0"/>
              </a:rPr>
              <a:t>P(</a:t>
            </a:r>
            <a:r>
              <a:rPr lang="en-US" sz="2250" dirty="0" err="1">
                <a:solidFill>
                  <a:srgbClr val="404040"/>
                </a:solidFill>
                <a:latin typeface="Calibri" charset="0"/>
              </a:rPr>
              <a:t>won|the</a:t>
            </a:r>
            <a:r>
              <a:rPr lang="en-US" sz="2250" dirty="0">
                <a:solidFill>
                  <a:srgbClr val="404040"/>
                </a:solidFill>
                <a:latin typeface="Calibri" charset="0"/>
              </a:rPr>
              <a:t> underdog </a:t>
            </a:r>
            <a:r>
              <a:rPr lang="en-US" sz="2250" dirty="0">
                <a:latin typeface="Calibri" charset="0"/>
              </a:rPr>
              <a:t>team</a:t>
            </a:r>
            <a:r>
              <a:rPr lang="en-US" sz="2250" dirty="0">
                <a:solidFill>
                  <a:srgbClr val="404040"/>
                </a:solidFill>
                <a:latin typeface="Calibri" charset="0"/>
              </a:rPr>
              <a:t>) = </a:t>
            </a:r>
            <a:r>
              <a:rPr lang="en-US" sz="2250" u="sng" dirty="0">
                <a:solidFill>
                  <a:srgbClr val="404040"/>
                </a:solidFill>
                <a:latin typeface="Calibri" charset="0"/>
              </a:rPr>
              <a:t>Count(the underdog </a:t>
            </a:r>
            <a:r>
              <a:rPr lang="en-US" sz="2250" u="sng" dirty="0">
                <a:latin typeface="Calibri" charset="0"/>
              </a:rPr>
              <a:t>team </a:t>
            </a:r>
            <a:r>
              <a:rPr lang="en-US" sz="2250" u="sng" dirty="0">
                <a:solidFill>
                  <a:srgbClr val="404040"/>
                </a:solidFill>
                <a:latin typeface="Calibri" charset="0"/>
              </a:rPr>
              <a:t>won)</a:t>
            </a:r>
          </a:p>
          <a:p>
            <a:r>
              <a:rPr lang="en-US" sz="2250" dirty="0">
                <a:solidFill>
                  <a:srgbClr val="404040"/>
                </a:solidFill>
                <a:latin typeface="Calibri" charset="0"/>
              </a:rPr>
              <a:t>  					  Count(the underdog </a:t>
            </a:r>
            <a:r>
              <a:rPr lang="en-US" sz="2250" dirty="0">
                <a:latin typeface="Calibri" charset="0"/>
              </a:rPr>
              <a:t>team</a:t>
            </a:r>
            <a:r>
              <a:rPr lang="en-US" sz="2250" dirty="0">
                <a:solidFill>
                  <a:srgbClr val="404040"/>
                </a:solidFill>
                <a:latin typeface="Calibri" charset="0"/>
              </a:rPr>
              <a:t>) </a:t>
            </a:r>
          </a:p>
        </p:txBody>
      </p:sp>
    </p:spTree>
    <p:extLst>
      <p:ext uri="{BB962C8B-B14F-4D97-AF65-F5344CB8AC3E}">
        <p14:creationId xmlns:p14="http://schemas.microsoft.com/office/powerpoint/2010/main" val="216754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758952"/>
            <a:ext cx="7543800" cy="3892168"/>
          </a:xfrm>
        </p:spPr>
        <p:txBody>
          <a:bodyPr vert="horz" lIns="91440" tIns="45720" rIns="91440" bIns="45720" rtlCol="0" anchor="b">
            <a:normAutofit/>
          </a:bodyPr>
          <a:lstStyle/>
          <a:p>
            <a:r>
              <a:rPr lang="en-US" sz="6800">
                <a:solidFill>
                  <a:schemeClr val="tx1">
                    <a:lumMod val="85000"/>
                    <a:lumOff val="15000"/>
                  </a:schemeClr>
                </a:solidFill>
              </a:rPr>
              <a:t>Simplifying Assumption = Markov Assumption</a:t>
            </a:r>
          </a:p>
        </p:txBody>
      </p:sp>
      <p:sp>
        <p:nvSpPr>
          <p:cNvPr id="2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5335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Assumption = Markov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a:t> P(</a:t>
                </a:r>
                <a:r>
                  <a:rPr lang="en-US" dirty="0" err="1"/>
                  <a:t>won|team</a:t>
                </a:r>
                <a:r>
                  <a:rPr lang="en-US" dirty="0"/>
                  <a:t>)</a:t>
                </a:r>
              </a:p>
              <a:p>
                <a:r>
                  <a:rPr lang="en-US" dirty="0"/>
                  <a:t>Only depends on the previous k words, not the whole context</a:t>
                </a:r>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P(won|underdog team)</a:t>
                </a:r>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a:solidFill>
                      <a:srgbClr val="404040"/>
                    </a:solidFill>
                    <a:ea typeface="Cambria Math" charset="0"/>
                    <a:cs typeface="Cambria Math" charset="0"/>
                  </a:rPr>
                  <a:t>P(w</a:t>
                </a:r>
                <a:r>
                  <a:rPr lang="en-US" baseline="-25000" dirty="0">
                    <a:solidFill>
                      <a:srgbClr val="404040"/>
                    </a:solidFill>
                    <a:ea typeface="Cambria Math" charset="0"/>
                    <a:cs typeface="Cambria Math" charset="0"/>
                  </a:rPr>
                  <a:t>i</a:t>
                </a:r>
                <a:r>
                  <a:rPr lang="en-US" dirty="0">
                    <a:solidFill>
                      <a:srgbClr val="404040"/>
                    </a:solidFill>
                    <a:ea typeface="Cambria Math" charset="0"/>
                    <a:cs typeface="Cambria Math" charset="0"/>
                  </a:rPr>
                  <a:t>|</a:t>
                </a:r>
                <a:r>
                  <a:rPr lang="en-US" dirty="0"/>
                  <a:t>w</a:t>
                </a:r>
                <a:r>
                  <a:rPr lang="en-US" baseline="-25000" dirty="0"/>
                  <a:t>i-2</a:t>
                </a:r>
                <a:r>
                  <a:rPr lang="en-US" dirty="0"/>
                  <a:t> w</a:t>
                </a:r>
                <a:r>
                  <a:rPr lang="en-US" baseline="-25000" dirty="0"/>
                  <a:t>i-1</a:t>
                </a:r>
                <a:r>
                  <a:rPr lang="en-US" dirty="0"/>
                  <a:t>)</a:t>
                </a:r>
              </a:p>
              <a:p>
                <a14:m>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a14:m>
                <a:endParaRPr lang="en-US" dirty="0"/>
              </a:p>
              <a:p>
                <a:r>
                  <a:rPr lang="en-US" dirty="0"/>
                  <a:t>K is the number of context words that we take into account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184400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history should we use?</a:t>
            </a:r>
          </a:p>
        </p:txBody>
      </p:sp>
      <mc:AlternateContent xmlns:mc="http://schemas.openxmlformats.org/markup-compatibility/2006">
        <mc:Choice xmlns:a14="http://schemas.microsoft.com/office/drawing/2010/main" Requires="a14">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𝑎𝑙𝑙</m:t>
                                    </m:r>
                                    <m:r>
                                      <a:rPr lang="en-US" sz="1600" b="0" i="1" baseline="0" smtClean="0">
                                        <a:latin typeface="Cambria Math" charset="0"/>
                                      </a:rPr>
                                      <m:t> </m:t>
                                    </m:r>
                                    <m:r>
                                      <a:rPr lang="en-US" sz="1600" b="0" i="1" baseline="0" smtClean="0">
                                        <a:latin typeface="Cambria Math" charset="0"/>
                                      </a:rPr>
                                      <m:t>𝑤𝑜𝑟𝑑𝑠</m:t>
                                    </m:r>
                                  </m:den>
                                </m:f>
                              </m:oMath>
                            </m:oMathPara>
                          </a14:m>
                          <a:endParaRPr lang="en-US" sz="1600" baseline="0" dirty="0"/>
                        </a:p>
                      </a:txBody>
                      <a:tcPr marL="68580" marR="68580" marT="34290" marB="34290"/>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4"/>
                      </a:ext>
                    </a:extLst>
                  </a:tr>
                </a:tbl>
              </a:graphicData>
            </a:graphic>
          </p:graphicFrame>
        </mc:Choice>
        <mc:Fallback>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endParaRPr lang="en-US"/>
                        </a:p>
                      </a:txBody>
                      <a:tcPr marL="68580" marR="68580" marT="34290" marB="34290">
                        <a:blipFill>
                          <a:blip r:embed="rId2"/>
                          <a:stretch>
                            <a:fillRect l="-138503" t="-98438" r="-125668" b="-464063"/>
                          </a:stretch>
                        </a:blipFill>
                      </a:tcPr>
                    </a:tc>
                    <a:tc>
                      <a:txBody>
                        <a:bodyPr/>
                        <a:lstStyle/>
                        <a:p>
                          <a:endParaRPr lang="en-US"/>
                        </a:p>
                      </a:txBody>
                      <a:tcPr marL="68580" marR="68580" marT="34290" marB="34290">
                        <a:blipFill>
                          <a:blip r:embed="rId2"/>
                          <a:stretch>
                            <a:fillRect l="-190598" t="-98438" r="-427" b="-464063"/>
                          </a:stretch>
                        </a:blipFill>
                      </a:tcPr>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endParaRPr lang="en-US"/>
                        </a:p>
                      </a:txBody>
                      <a:tcPr marL="68580" marR="68580" marT="34290" marB="34290">
                        <a:blipFill>
                          <a:blip r:embed="rId2"/>
                          <a:stretch>
                            <a:fillRect l="-138503" t="-178873" r="-125668" b="-318310"/>
                          </a:stretch>
                        </a:blipFill>
                      </a:tcPr>
                    </a:tc>
                    <a:tc>
                      <a:txBody>
                        <a:bodyPr/>
                        <a:lstStyle/>
                        <a:p>
                          <a:endParaRPr lang="en-US"/>
                        </a:p>
                      </a:txBody>
                      <a:tcPr marL="68580" marR="68580" marT="34290" marB="34290">
                        <a:blipFill>
                          <a:blip r:embed="rId2"/>
                          <a:stretch>
                            <a:fillRect l="-190598" t="-178873" r="-427" b="-318310"/>
                          </a:stretch>
                        </a:blipFill>
                      </a:tcPr>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endParaRPr lang="en-US"/>
                        </a:p>
                      </a:txBody>
                      <a:tcPr marL="68580" marR="68580" marT="34290" marB="34290">
                        <a:blipFill>
                          <a:blip r:embed="rId2"/>
                          <a:stretch>
                            <a:fillRect l="-138503" t="-275000" r="-125668" b="-213889"/>
                          </a:stretch>
                        </a:blipFill>
                      </a:tcPr>
                    </a:tc>
                    <a:tc>
                      <a:txBody>
                        <a:bodyPr/>
                        <a:lstStyle/>
                        <a:p>
                          <a:endParaRPr lang="en-US"/>
                        </a:p>
                      </a:txBody>
                      <a:tcPr marL="68580" marR="68580" marT="34290" marB="34290">
                        <a:blipFill>
                          <a:blip r:embed="rId2"/>
                          <a:stretch>
                            <a:fillRect l="-190598" t="-275000" r="-427" b="-213889"/>
                          </a:stretch>
                        </a:blipFill>
                      </a:tcPr>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endParaRPr lang="en-US"/>
                        </a:p>
                      </a:txBody>
                      <a:tcPr marL="68580" marR="68580" marT="34290" marB="34290">
                        <a:blipFill>
                          <a:blip r:embed="rId2"/>
                          <a:stretch>
                            <a:fillRect l="-138503" t="-380282" r="-125668" b="-116901"/>
                          </a:stretch>
                        </a:blipFill>
                      </a:tcPr>
                    </a:tc>
                    <a:tc>
                      <a:txBody>
                        <a:bodyPr/>
                        <a:lstStyle/>
                        <a:p>
                          <a:endParaRPr lang="en-US"/>
                        </a:p>
                      </a:txBody>
                      <a:tcPr marL="68580" marR="68580" marT="34290" marB="34290">
                        <a:blipFill>
                          <a:blip r:embed="rId2"/>
                          <a:stretch>
                            <a:fillRect l="-190598" t="-380282" r="-427" b="-116901"/>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978855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Logistic Regression Classifier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400" dirty="0"/>
                  <a:t>For binary text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or 0.  </a:t>
                </a:r>
              </a:p>
              <a:p>
                <a:r>
                  <a:rPr lang="en-US" sz="2400" dirty="0"/>
                  <a:t>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521" t="-1572" r="-1008" b="-1258"/>
                </a:stretch>
              </a:blipFill>
            </p:spPr>
            <p:txBody>
              <a:bodyPr/>
              <a:lstStyle/>
              <a:p>
                <a:r>
                  <a:rPr lang="en-US">
                    <a:noFill/>
                  </a:rPr>
                  <a:t> </a:t>
                </a:r>
              </a:p>
            </p:txBody>
          </p:sp>
        </mc:Fallback>
      </mc:AlternateContent>
    </p:spTree>
    <p:extLst>
      <p:ext uri="{BB962C8B-B14F-4D97-AF65-F5344CB8AC3E}">
        <p14:creationId xmlns:p14="http://schemas.microsoft.com/office/powerpoint/2010/main" val="2923894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1143000"/>
            <a:ext cx="7467600" cy="742950"/>
          </a:xfrm>
        </p:spPr>
        <p:txBody>
          <a:bodyPr/>
          <a:lstStyle/>
          <a:p>
            <a:pPr eaLnBrk="1" hangingPunct="1"/>
            <a:r>
              <a:rPr lang="en-US" dirty="0"/>
              <a:t>Historical Notes</a:t>
            </a:r>
          </a:p>
        </p:txBody>
      </p:sp>
      <p:sp>
        <p:nvSpPr>
          <p:cNvPr id="3" name="TextBox 2"/>
          <p:cNvSpPr txBox="1"/>
          <p:nvPr/>
        </p:nvSpPr>
        <p:spPr>
          <a:xfrm>
            <a:off x="7169181" y="2785646"/>
            <a:ext cx="1414875" cy="338554"/>
          </a:xfrm>
          <a:prstGeom prst="rect">
            <a:avLst/>
          </a:prstGeom>
          <a:noFill/>
        </p:spPr>
        <p:txBody>
          <a:bodyPr wrap="none" rtlCol="0">
            <a:spAutoFit/>
          </a:bodyPr>
          <a:lstStyle/>
          <a:p>
            <a:r>
              <a:rPr lang="en-US" sz="1600" dirty="0">
                <a:latin typeface="Calibri"/>
                <a:cs typeface="Calibri"/>
              </a:rPr>
              <a:t>Andrei Markov</a:t>
            </a:r>
          </a:p>
        </p:txBody>
      </p:sp>
      <mc:AlternateContent xmlns:mc="http://schemas.openxmlformats.org/markup-compatibility/2006">
        <mc:Choice xmlns:a14="http://schemas.microsoft.com/office/drawing/2010/main" Requires="a14">
          <p:graphicFrame>
            <p:nvGraphicFramePr>
              <p:cNvPr id="5" name="Content Placeholder 4"/>
              <p:cNvGraphicFramePr>
                <a:graphicFrameLocks noGrp="1"/>
              </p:cNvGraphicFramePr>
              <p:nvPr>
                <p:ph idx="1"/>
                <p:extLst>
                  <p:ext uri="{D42A27DB-BD31-4B8C-83A1-F6EECF244321}">
                    <p14:modId xmlns:p14="http://schemas.microsoft.com/office/powerpoint/2010/main" val="546755963"/>
                  </p:ext>
                </p:extLst>
              </p:nvPr>
            </p:nvGraphicFramePr>
            <p:xfrm>
              <a:off x="652662" y="1738734"/>
              <a:ext cx="8186539" cy="4643316"/>
            </p:xfrm>
            <a:graphic>
              <a:graphicData uri="http://schemas.openxmlformats.org/drawingml/2006/table">
                <a:tbl>
                  <a:tblPr firstRow="1" bandRow="1">
                    <a:tableStyleId>{5C22544A-7EE6-4342-B048-85BDC9FD1C3A}</a:tableStyleId>
                  </a:tblPr>
                  <a:tblGrid>
                    <a:gridCol w="1935530">
                      <a:extLst>
                        <a:ext uri="{9D8B030D-6E8A-4147-A177-3AD203B41FA5}">
                          <a16:colId xmlns:a16="http://schemas.microsoft.com/office/drawing/2014/main" val="20000"/>
                        </a:ext>
                      </a:extLst>
                    </a:gridCol>
                    <a:gridCol w="6251009">
                      <a:extLst>
                        <a:ext uri="{9D8B030D-6E8A-4147-A177-3AD203B41FA5}">
                          <a16:colId xmlns:a16="http://schemas.microsoft.com/office/drawing/2014/main" val="20001"/>
                        </a:ext>
                      </a:extLst>
                    </a:gridCol>
                  </a:tblGrid>
                  <a:tr h="666392">
                    <a:tc>
                      <a:txBody>
                        <a:bodyPr/>
                        <a:lstStyle/>
                        <a:p>
                          <a:r>
                            <a:rPr lang="en-US" sz="2000" baseline="0" dirty="0"/>
                            <a:t>1913</a:t>
                          </a:r>
                        </a:p>
                      </a:txBody>
                      <a:tcPr marL="68580" marR="68580" marT="34290" marB="34290"/>
                    </a:tc>
                    <a:tc>
                      <a:txBody>
                        <a:bodyPr/>
                        <a:lstStyle/>
                        <a:p>
                          <a:r>
                            <a:rPr lang="en-US" sz="2000" dirty="0"/>
                            <a:t>Andrei Markov counts 20k letters in </a:t>
                          </a:r>
                          <a:r>
                            <a:rPr lang="en-US" sz="2000" i="1" dirty="0"/>
                            <a:t>Eugene </a:t>
                          </a:r>
                          <a:r>
                            <a:rPr lang="en-US" sz="2000" i="1" dirty="0" err="1"/>
                            <a:t>Onegin</a:t>
                          </a:r>
                          <a:endParaRPr lang="en-US" sz="2000" dirty="0"/>
                        </a:p>
                      </a:txBody>
                      <a:tcPr marL="68580" marR="68580" marT="34290" marB="34290"/>
                    </a:tc>
                    <a:extLst>
                      <a:ext uri="{0D108BD9-81ED-4DB2-BD59-A6C34878D82A}">
                        <a16:rowId xmlns:a16="http://schemas.microsoft.com/office/drawing/2014/main" val="10000"/>
                      </a:ext>
                    </a:extLst>
                  </a:tr>
                  <a:tr h="666392">
                    <a:tc>
                      <a:txBody>
                        <a:bodyPr/>
                        <a:lstStyle/>
                        <a:p>
                          <a:r>
                            <a:rPr lang="en-US" sz="2000" baseline="0" dirty="0"/>
                            <a:t>1948</a:t>
                          </a:r>
                        </a:p>
                      </a:txBody>
                      <a:tcPr marL="68580" marR="68580" marT="34290" marB="34290"/>
                    </a:tc>
                    <a:tc>
                      <a:txBody>
                        <a:bodyPr/>
                        <a:lstStyle/>
                        <a:p>
                          <a:r>
                            <a:rPr lang="en-US" sz="2000" dirty="0"/>
                            <a:t>Claude Shannon uses n-grams to approximate English</a:t>
                          </a:r>
                        </a:p>
                      </a:txBody>
                      <a:tcPr marL="68580" marR="68580" marT="34290" marB="34290"/>
                    </a:tc>
                    <a:extLst>
                      <a:ext uri="{0D108BD9-81ED-4DB2-BD59-A6C34878D82A}">
                        <a16:rowId xmlns:a16="http://schemas.microsoft.com/office/drawing/2014/main" val="10001"/>
                      </a:ext>
                    </a:extLst>
                  </a:tr>
                  <a:tr h="666392">
                    <a:tc>
                      <a:txBody>
                        <a:bodyPr/>
                        <a:lstStyle/>
                        <a:p>
                          <a:r>
                            <a:rPr lang="en-US" sz="2000" baseline="0" dirty="0"/>
                            <a:t>1956</a:t>
                          </a:r>
                        </a:p>
                      </a:txBody>
                      <a:tcPr marL="68580" marR="68580" marT="34290" marB="34290"/>
                    </a:tc>
                    <a:tc>
                      <a:txBody>
                        <a:bodyPr/>
                        <a:lstStyle/>
                        <a:p>
                          <a:r>
                            <a:rPr lang="en-US" sz="2000" b="0" i="0" u="none" strike="noStrike" kern="1200" dirty="0">
                              <a:solidFill>
                                <a:schemeClr val="dk1"/>
                              </a:solidFill>
                              <a:effectLst/>
                              <a:latin typeface="+mn-lt"/>
                              <a:ea typeface="+mn-ea"/>
                              <a:cs typeface="+mn-cs"/>
                            </a:rPr>
                            <a:t>Noam Chomsky </a:t>
                          </a:r>
                          <a:r>
                            <a:rPr lang="en-US" sz="2000" dirty="0"/>
                            <a:t>decries finite-state Markov Models</a:t>
                          </a:r>
                        </a:p>
                      </a:txBody>
                      <a:tcPr marL="68580" marR="68580" marT="34290" marB="34290"/>
                    </a:tc>
                    <a:extLst>
                      <a:ext uri="{0D108BD9-81ED-4DB2-BD59-A6C34878D82A}">
                        <a16:rowId xmlns:a16="http://schemas.microsoft.com/office/drawing/2014/main" val="10002"/>
                      </a:ext>
                    </a:extLst>
                  </a:tr>
                  <a:tr h="666392">
                    <a:tc>
                      <a:txBody>
                        <a:bodyPr/>
                        <a:lstStyle/>
                        <a:p>
                          <a:r>
                            <a:rPr lang="en-US" sz="2000" baseline="0" dirty="0"/>
                            <a:t>1980s</a:t>
                          </a:r>
                        </a:p>
                      </a:txBody>
                      <a:tcPr marL="68580" marR="68580" marT="34290" marB="34290"/>
                    </a:tc>
                    <a:tc>
                      <a:txBody>
                        <a:bodyPr/>
                        <a:lstStyle/>
                        <a:p>
                          <a:r>
                            <a:rPr lang="en-US" sz="2000" dirty="0"/>
                            <a:t>Fred </a:t>
                          </a:r>
                          <a:r>
                            <a:rPr lang="en-US" sz="2000" dirty="0" err="1"/>
                            <a:t>Jelinek</a:t>
                          </a:r>
                          <a:r>
                            <a:rPr lang="en-US" sz="2000" dirty="0"/>
                            <a:t> at IBM TJ Watson uses n-grams for ASR,</a:t>
                          </a:r>
                          <a:r>
                            <a:rPr lang="en-US" sz="2000" baseline="0" dirty="0"/>
                            <a:t> think about 2 other ideas for models: (1) MT, (2) stock market prediction</a:t>
                          </a:r>
                          <a:endParaRPr lang="en-US" sz="2000" dirty="0"/>
                        </a:p>
                      </a:txBody>
                      <a:tcPr marL="68580" marR="68580" marT="34290" marB="34290"/>
                    </a:tc>
                    <a:extLst>
                      <a:ext uri="{0D108BD9-81ED-4DB2-BD59-A6C34878D82A}">
                        <a16:rowId xmlns:a16="http://schemas.microsoft.com/office/drawing/2014/main" val="10003"/>
                      </a:ext>
                    </a:extLst>
                  </a:tr>
                  <a:tr h="666392">
                    <a:tc>
                      <a:txBody>
                        <a:bodyPr/>
                        <a:lstStyle/>
                        <a:p>
                          <a:r>
                            <a:rPr lang="en-US" sz="2000" baseline="0" dirty="0"/>
                            <a:t>1993</a:t>
                          </a:r>
                        </a:p>
                      </a:txBody>
                      <a:tcPr marL="68580" marR="68580" marT="34290" marB="34290"/>
                    </a:tc>
                    <a:tc>
                      <a:txBody>
                        <a:bodyPr/>
                        <a:lstStyle/>
                        <a:p>
                          <a:r>
                            <a:rPr lang="en-US" sz="2000" dirty="0"/>
                            <a:t>Jelinek at</a:t>
                          </a:r>
                          <a:r>
                            <a:rPr lang="en-US" sz="2000" baseline="0" dirty="0"/>
                            <a:t> team develops statistical </a:t>
                          </a:r>
                          <a:r>
                            <a:rPr lang="en-US" sz="2000" dirty="0"/>
                            <a:t>machine translation</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𝑎𝑟𝑔𝑚𝑎𝑥</m:t>
                                    </m:r>
                                  </m:e>
                                  <m:sub>
                                    <m:r>
                                      <a:rPr lang="en-US" sz="2000" b="0" i="1" smtClean="0">
                                        <a:latin typeface="Cambria Math" charset="0"/>
                                      </a:rPr>
                                      <m:t>𝑒</m:t>
                                    </m:r>
                                  </m:sub>
                                </m:sSub>
                                <m:r>
                                  <a:rPr lang="en-US" sz="2000" b="0" i="1" smtClean="0">
                                    <a:latin typeface="Cambria Math" charset="0"/>
                                  </a:rPr>
                                  <m:t>𝑝</m:t>
                                </m:r>
                                <m:d>
                                  <m:dPr>
                                    <m:ctrlPr>
                                      <a:rPr lang="en-US" sz="2000" b="0" i="1" smtClean="0">
                                        <a:latin typeface="Cambria Math" panose="02040503050406030204" pitchFamily="18" charset="0"/>
                                      </a:rPr>
                                    </m:ctrlPr>
                                  </m:dPr>
                                  <m:e>
                                    <m:r>
                                      <a:rPr lang="en-US" sz="2000" b="0" i="1" smtClean="0">
                                        <a:latin typeface="Cambria Math" charset="0"/>
                                      </a:rPr>
                                      <m:t>𝑒</m:t>
                                    </m:r>
                                  </m:e>
                                  <m:e>
                                    <m:r>
                                      <a:rPr lang="en-US" sz="2000" b="0" i="1" smtClean="0">
                                        <a:latin typeface="Cambria Math" charset="0"/>
                                      </a:rPr>
                                      <m:t>𝑓</m:t>
                                    </m:r>
                                  </m:e>
                                </m:d>
                                <m:r>
                                  <a:rPr lang="en-US" sz="2000" b="0" i="1" smtClean="0">
                                    <a:latin typeface="Cambria Math" charset="0"/>
                                  </a:rPr>
                                  <m:t>=</m:t>
                                </m:r>
                                <m:r>
                                  <a:rPr lang="en-US" sz="2000" b="0" i="1" smtClean="0">
                                    <a:latin typeface="Cambria Math" charset="0"/>
                                  </a:rPr>
                                  <m:t>𝑝</m:t>
                                </m:r>
                                <m:d>
                                  <m:dPr>
                                    <m:ctrlPr>
                                      <a:rPr lang="en-US" sz="2000" b="0" i="1" smtClean="0">
                                        <a:latin typeface="Cambria Math" panose="02040503050406030204" pitchFamily="18" charset="0"/>
                                      </a:rPr>
                                    </m:ctrlPr>
                                  </m:dPr>
                                  <m:e>
                                    <m:r>
                                      <a:rPr lang="en-US" sz="2000" b="0" i="1" smtClean="0">
                                        <a:latin typeface="Cambria Math" charset="0"/>
                                      </a:rPr>
                                      <m:t>𝑒</m:t>
                                    </m:r>
                                  </m:e>
                                </m:d>
                                <m:r>
                                  <a:rPr lang="en-US" sz="2000" b="0" i="1" smtClean="0">
                                    <a:latin typeface="Cambria Math" charset="0"/>
                                  </a:rPr>
                                  <m:t> </m:t>
                                </m:r>
                                <m:r>
                                  <a:rPr lang="en-US" sz="2000" b="0" i="1" smtClean="0">
                                    <a:latin typeface="Cambria Math" charset="0"/>
                                  </a:rPr>
                                  <m:t>𝑝</m:t>
                                </m:r>
                                <m:r>
                                  <a:rPr lang="en-US" sz="2000" b="0" i="1" smtClean="0">
                                    <a:latin typeface="Cambria Math" charset="0"/>
                                  </a:rPr>
                                  <m:t>(</m:t>
                                </m:r>
                                <m:r>
                                  <a:rPr lang="en-US" sz="2000" b="0" i="1" smtClean="0">
                                    <a:latin typeface="Cambria Math" charset="0"/>
                                  </a:rPr>
                                  <m:t>𝑓</m:t>
                                </m:r>
                                <m:r>
                                  <a:rPr lang="en-US" sz="2000" b="0" i="1" smtClean="0">
                                    <a:latin typeface="Cambria Math" charset="0"/>
                                  </a:rPr>
                                  <m:t>|</m:t>
                                </m:r>
                                <m:r>
                                  <a:rPr lang="en-US" sz="2000" b="0" i="1" smtClean="0">
                                    <a:latin typeface="Cambria Math" charset="0"/>
                                  </a:rPr>
                                  <m:t>𝑒</m:t>
                                </m:r>
                                <m:r>
                                  <a:rPr lang="en-US" sz="2000" b="0" i="1" smtClean="0">
                                    <a:latin typeface="Cambria Math" charset="0"/>
                                  </a:rPr>
                                  <m:t>)</m:t>
                                </m:r>
                              </m:oMath>
                            </m:oMathPara>
                          </a14:m>
                          <a:endParaRPr lang="en-US" sz="2000" dirty="0"/>
                        </a:p>
                      </a:txBody>
                      <a:tcPr marL="68580" marR="68580" marT="34290" marB="34290"/>
                    </a:tc>
                    <a:extLst>
                      <a:ext uri="{0D108BD9-81ED-4DB2-BD59-A6C34878D82A}">
                        <a16:rowId xmlns:a16="http://schemas.microsoft.com/office/drawing/2014/main" val="10004"/>
                      </a:ext>
                    </a:extLst>
                  </a:tr>
                  <a:tr h="666392">
                    <a:tc>
                      <a:txBody>
                        <a:bodyPr/>
                        <a:lstStyle/>
                        <a:p>
                          <a:endParaRPr lang="en-US" sz="2000" baseline="0" dirty="0"/>
                        </a:p>
                      </a:txBody>
                      <a:tcPr marL="68580" marR="68580" marT="34290" marB="34290"/>
                    </a:tc>
                    <a:tc>
                      <a:txBody>
                        <a:bodyPr/>
                        <a:lstStyle/>
                        <a:p>
                          <a:r>
                            <a:rPr lang="en-US" sz="2000" dirty="0" err="1"/>
                            <a:t>Jelinek</a:t>
                          </a:r>
                          <a:r>
                            <a:rPr lang="en-US" sz="2000" dirty="0"/>
                            <a:t> left IBM to found</a:t>
                          </a:r>
                          <a:r>
                            <a:rPr lang="en-US" sz="2000" baseline="0" dirty="0"/>
                            <a:t> CLSP at JHU</a:t>
                          </a:r>
                        </a:p>
                        <a:p>
                          <a:r>
                            <a:rPr lang="en-US" sz="2000" baseline="0" dirty="0"/>
                            <a:t>Peter Brown and Robert Mercer move to Renaissance Technology</a:t>
                          </a:r>
                          <a:endParaRPr lang="en-US" sz="2000" dirty="0"/>
                        </a:p>
                      </a:txBody>
                      <a:tcPr marL="68580" marR="68580" marT="34290" marB="34290"/>
                    </a:tc>
                    <a:extLst>
                      <a:ext uri="{0D108BD9-81ED-4DB2-BD59-A6C34878D82A}">
                        <a16:rowId xmlns:a16="http://schemas.microsoft.com/office/drawing/2014/main" val="10005"/>
                      </a:ext>
                    </a:extLst>
                  </a:tr>
                </a:tbl>
              </a:graphicData>
            </a:graphic>
          </p:graphicFrame>
        </mc:Choice>
        <mc:Fallback>
          <p:graphicFrame>
            <p:nvGraphicFramePr>
              <p:cNvPr id="5" name="Content Placeholder 4"/>
              <p:cNvGraphicFramePr>
                <a:graphicFrameLocks noGrp="1"/>
              </p:cNvGraphicFramePr>
              <p:nvPr>
                <p:ph idx="1"/>
                <p:extLst>
                  <p:ext uri="{D42A27DB-BD31-4B8C-83A1-F6EECF244321}">
                    <p14:modId xmlns:p14="http://schemas.microsoft.com/office/powerpoint/2010/main" val="546755963"/>
                  </p:ext>
                </p:extLst>
              </p:nvPr>
            </p:nvGraphicFramePr>
            <p:xfrm>
              <a:off x="652662" y="1738734"/>
              <a:ext cx="8186539" cy="4643316"/>
            </p:xfrm>
            <a:graphic>
              <a:graphicData uri="http://schemas.openxmlformats.org/drawingml/2006/table">
                <a:tbl>
                  <a:tblPr firstRow="1" bandRow="1">
                    <a:tableStyleId>{5C22544A-7EE6-4342-B048-85BDC9FD1C3A}</a:tableStyleId>
                  </a:tblPr>
                  <a:tblGrid>
                    <a:gridCol w="1935530">
                      <a:extLst>
                        <a:ext uri="{9D8B030D-6E8A-4147-A177-3AD203B41FA5}">
                          <a16:colId xmlns:a16="http://schemas.microsoft.com/office/drawing/2014/main" val="20000"/>
                        </a:ext>
                      </a:extLst>
                    </a:gridCol>
                    <a:gridCol w="6251009">
                      <a:extLst>
                        <a:ext uri="{9D8B030D-6E8A-4147-A177-3AD203B41FA5}">
                          <a16:colId xmlns:a16="http://schemas.microsoft.com/office/drawing/2014/main" val="20001"/>
                        </a:ext>
                      </a:extLst>
                    </a:gridCol>
                  </a:tblGrid>
                  <a:tr h="666392">
                    <a:tc>
                      <a:txBody>
                        <a:bodyPr/>
                        <a:lstStyle/>
                        <a:p>
                          <a:r>
                            <a:rPr lang="en-US" sz="2000" baseline="0" dirty="0"/>
                            <a:t>1913</a:t>
                          </a:r>
                        </a:p>
                      </a:txBody>
                      <a:tcPr marL="68580" marR="68580" marT="34290" marB="34290"/>
                    </a:tc>
                    <a:tc>
                      <a:txBody>
                        <a:bodyPr/>
                        <a:lstStyle/>
                        <a:p>
                          <a:r>
                            <a:rPr lang="en-US" sz="2000" dirty="0"/>
                            <a:t>Andrei Markov counts 20k letters in </a:t>
                          </a:r>
                          <a:r>
                            <a:rPr lang="en-US" sz="2000" i="1" dirty="0"/>
                            <a:t>Eugene </a:t>
                          </a:r>
                          <a:r>
                            <a:rPr lang="en-US" sz="2000" i="1" dirty="0" err="1"/>
                            <a:t>Onegin</a:t>
                          </a:r>
                          <a:endParaRPr lang="en-US" sz="2000" dirty="0"/>
                        </a:p>
                      </a:txBody>
                      <a:tcPr marL="68580" marR="68580" marT="34290" marB="34290"/>
                    </a:tc>
                    <a:extLst>
                      <a:ext uri="{0D108BD9-81ED-4DB2-BD59-A6C34878D82A}">
                        <a16:rowId xmlns:a16="http://schemas.microsoft.com/office/drawing/2014/main" val="10000"/>
                      </a:ext>
                    </a:extLst>
                  </a:tr>
                  <a:tr h="666392">
                    <a:tc>
                      <a:txBody>
                        <a:bodyPr/>
                        <a:lstStyle/>
                        <a:p>
                          <a:r>
                            <a:rPr lang="en-US" sz="2000" baseline="0" dirty="0"/>
                            <a:t>1948</a:t>
                          </a:r>
                        </a:p>
                      </a:txBody>
                      <a:tcPr marL="68580" marR="68580" marT="34290" marB="34290"/>
                    </a:tc>
                    <a:tc>
                      <a:txBody>
                        <a:bodyPr/>
                        <a:lstStyle/>
                        <a:p>
                          <a:r>
                            <a:rPr lang="en-US" sz="2000" dirty="0"/>
                            <a:t>Claude Shannon uses n-grams to approximate English</a:t>
                          </a:r>
                        </a:p>
                      </a:txBody>
                      <a:tcPr marL="68580" marR="68580" marT="34290" marB="34290"/>
                    </a:tc>
                    <a:extLst>
                      <a:ext uri="{0D108BD9-81ED-4DB2-BD59-A6C34878D82A}">
                        <a16:rowId xmlns:a16="http://schemas.microsoft.com/office/drawing/2014/main" val="10001"/>
                      </a:ext>
                    </a:extLst>
                  </a:tr>
                  <a:tr h="666392">
                    <a:tc>
                      <a:txBody>
                        <a:bodyPr/>
                        <a:lstStyle/>
                        <a:p>
                          <a:r>
                            <a:rPr lang="en-US" sz="2000" baseline="0" dirty="0"/>
                            <a:t>1956</a:t>
                          </a:r>
                        </a:p>
                      </a:txBody>
                      <a:tcPr marL="68580" marR="68580" marT="34290" marB="34290"/>
                    </a:tc>
                    <a:tc>
                      <a:txBody>
                        <a:bodyPr/>
                        <a:lstStyle/>
                        <a:p>
                          <a:r>
                            <a:rPr lang="en-US" sz="2000" b="0" i="0" u="none" strike="noStrike" kern="1200" dirty="0">
                              <a:solidFill>
                                <a:schemeClr val="dk1"/>
                              </a:solidFill>
                              <a:effectLst/>
                              <a:latin typeface="+mn-lt"/>
                              <a:ea typeface="+mn-ea"/>
                              <a:cs typeface="+mn-cs"/>
                            </a:rPr>
                            <a:t>Noam Chomsky </a:t>
                          </a:r>
                          <a:r>
                            <a:rPr lang="en-US" sz="2000" dirty="0"/>
                            <a:t>decries finite-state Markov Models</a:t>
                          </a:r>
                        </a:p>
                      </a:txBody>
                      <a:tcPr marL="68580" marR="68580" marT="34290" marB="34290"/>
                    </a:tc>
                    <a:extLst>
                      <a:ext uri="{0D108BD9-81ED-4DB2-BD59-A6C34878D82A}">
                        <a16:rowId xmlns:a16="http://schemas.microsoft.com/office/drawing/2014/main" val="10002"/>
                      </a:ext>
                    </a:extLst>
                  </a:tr>
                  <a:tr h="982980">
                    <a:tc>
                      <a:txBody>
                        <a:bodyPr/>
                        <a:lstStyle/>
                        <a:p>
                          <a:r>
                            <a:rPr lang="en-US" sz="2000" baseline="0" dirty="0"/>
                            <a:t>1980s</a:t>
                          </a:r>
                        </a:p>
                      </a:txBody>
                      <a:tcPr marL="68580" marR="68580" marT="34290" marB="34290"/>
                    </a:tc>
                    <a:tc>
                      <a:txBody>
                        <a:bodyPr/>
                        <a:lstStyle/>
                        <a:p>
                          <a:r>
                            <a:rPr lang="en-US" sz="2000" dirty="0"/>
                            <a:t>Fred </a:t>
                          </a:r>
                          <a:r>
                            <a:rPr lang="en-US" sz="2000" dirty="0" err="1"/>
                            <a:t>Jelinek</a:t>
                          </a:r>
                          <a:r>
                            <a:rPr lang="en-US" sz="2000" dirty="0"/>
                            <a:t> at IBM TJ Watson uses n-grams for ASR,</a:t>
                          </a:r>
                          <a:r>
                            <a:rPr lang="en-US" sz="2000" baseline="0" dirty="0"/>
                            <a:t> think about 2 other ideas for models: (1) MT, (2) stock market prediction</a:t>
                          </a:r>
                          <a:endParaRPr lang="en-US" sz="2000" dirty="0"/>
                        </a:p>
                      </a:txBody>
                      <a:tcPr marL="68580" marR="68580" marT="34290" marB="34290"/>
                    </a:tc>
                    <a:extLst>
                      <a:ext uri="{0D108BD9-81ED-4DB2-BD59-A6C34878D82A}">
                        <a16:rowId xmlns:a16="http://schemas.microsoft.com/office/drawing/2014/main" val="10003"/>
                      </a:ext>
                    </a:extLst>
                  </a:tr>
                  <a:tr h="678180">
                    <a:tc>
                      <a:txBody>
                        <a:bodyPr/>
                        <a:lstStyle/>
                        <a:p>
                          <a:r>
                            <a:rPr lang="en-US" sz="2000" baseline="0" dirty="0"/>
                            <a:t>1993</a:t>
                          </a:r>
                        </a:p>
                      </a:txBody>
                      <a:tcPr marL="68580" marR="68580" marT="34290" marB="34290"/>
                    </a:tc>
                    <a:tc>
                      <a:txBody>
                        <a:bodyPr/>
                        <a:lstStyle/>
                        <a:p>
                          <a:endParaRPr lang="en-US"/>
                        </a:p>
                      </a:txBody>
                      <a:tcPr marL="68580" marR="68580" marT="34290" marB="34290">
                        <a:blipFill>
                          <a:blip r:embed="rId3"/>
                          <a:stretch>
                            <a:fillRect l="-31237" t="-450943" r="-203" b="-164151"/>
                          </a:stretch>
                        </a:blipFill>
                      </a:tcPr>
                    </a:tc>
                    <a:extLst>
                      <a:ext uri="{0D108BD9-81ED-4DB2-BD59-A6C34878D82A}">
                        <a16:rowId xmlns:a16="http://schemas.microsoft.com/office/drawing/2014/main" val="10004"/>
                      </a:ext>
                    </a:extLst>
                  </a:tr>
                  <a:tr h="982980">
                    <a:tc>
                      <a:txBody>
                        <a:bodyPr/>
                        <a:lstStyle/>
                        <a:p>
                          <a:endParaRPr lang="en-US" sz="2000" baseline="0" dirty="0"/>
                        </a:p>
                      </a:txBody>
                      <a:tcPr marL="68580" marR="68580" marT="34290" marB="34290"/>
                    </a:tc>
                    <a:tc>
                      <a:txBody>
                        <a:bodyPr/>
                        <a:lstStyle/>
                        <a:p>
                          <a:r>
                            <a:rPr lang="en-US" sz="2000" dirty="0" err="1"/>
                            <a:t>Jelinek</a:t>
                          </a:r>
                          <a:r>
                            <a:rPr lang="en-US" sz="2000" dirty="0"/>
                            <a:t> left IBM to found</a:t>
                          </a:r>
                          <a:r>
                            <a:rPr lang="en-US" sz="2000" baseline="0" dirty="0"/>
                            <a:t> CLSP at JHU</a:t>
                          </a:r>
                        </a:p>
                        <a:p>
                          <a:r>
                            <a:rPr lang="en-US" sz="2000" baseline="0" dirty="0"/>
                            <a:t>Peter Brown and Robert Mercer move to Renaissance Technology</a:t>
                          </a:r>
                          <a:endParaRPr lang="en-US" sz="2000" dirty="0"/>
                        </a:p>
                      </a:txBody>
                      <a:tcPr marL="68580" marR="68580" marT="34290" marB="34290"/>
                    </a:tc>
                    <a:extLst>
                      <a:ext uri="{0D108BD9-81ED-4DB2-BD59-A6C34878D82A}">
                        <a16:rowId xmlns:a16="http://schemas.microsoft.com/office/drawing/2014/main" val="10005"/>
                      </a:ext>
                    </a:extLst>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3800" y="-182141"/>
            <a:ext cx="1475075" cy="1920875"/>
          </a:xfrm>
          <a:prstGeom prst="rect">
            <a:avLst/>
          </a:prstGeom>
        </p:spPr>
      </p:pic>
    </p:spTree>
    <p:extLst>
      <p:ext uri="{BB962C8B-B14F-4D97-AF65-F5344CB8AC3E}">
        <p14:creationId xmlns:p14="http://schemas.microsoft.com/office/powerpoint/2010/main" val="2027128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2343150"/>
            <a:ext cx="7772400" cy="3086100"/>
          </a:xfrm>
          <a:prstGeom prst="rect">
            <a:avLst/>
          </a:prstGeom>
          <a:noFill/>
          <a:ln w="9525">
            <a:noFill/>
            <a:miter lim="800000"/>
            <a:headEnd/>
            <a:tailEnd/>
          </a:ln>
        </p:spPr>
        <p:txBody>
          <a:bodyPr>
            <a:prstTxWarp prst="textNoShape">
              <a:avLst/>
            </a:prstTxWarp>
          </a:bodyPr>
          <a:lstStyle/>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a:p>
            <a:pPr marL="342892" indent="-342892">
              <a:spcBef>
                <a:spcPct val="20000"/>
              </a:spcBef>
              <a:buClr>
                <a:schemeClr val="tx2"/>
              </a:buClr>
              <a:buBlip>
                <a:blip r:embed="rId3"/>
              </a:buBlip>
            </a:pPr>
            <a:endParaRPr lang="en-US" sz="2400">
              <a:solidFill>
                <a:srgbClr val="5400A8"/>
              </a:solidFill>
              <a:latin typeface="Tahoma" charset="0"/>
            </a:endParaRPr>
          </a:p>
        </p:txBody>
      </p:sp>
      <p:sp>
        <p:nvSpPr>
          <p:cNvPr id="77829" name="Rectangle 4"/>
          <p:cNvSpPr>
            <a:spLocks noGrp="1" noChangeArrowheads="1"/>
          </p:cNvSpPr>
          <p:nvPr>
            <p:ph type="title"/>
          </p:nvPr>
        </p:nvSpPr>
        <p:spPr>
          <a:xfrm>
            <a:off x="1371600" y="990600"/>
            <a:ext cx="7467600" cy="742950"/>
          </a:xfrm>
        </p:spPr>
        <p:txBody>
          <a:bodyPr/>
          <a:lstStyle/>
          <a:p>
            <a:pPr eaLnBrk="1" hangingPunct="1"/>
            <a:r>
              <a:rPr lang="en-US" dirty="0"/>
              <a:t>Simplest case: Unigram model</a:t>
            </a:r>
          </a:p>
        </p:txBody>
      </p:sp>
      <p:sp>
        <p:nvSpPr>
          <p:cNvPr id="6" name="TextBox 5"/>
          <p:cNvSpPr txBox="1"/>
          <p:nvPr/>
        </p:nvSpPr>
        <p:spPr>
          <a:xfrm>
            <a:off x="685800" y="3649920"/>
            <a:ext cx="8077200" cy="1938992"/>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000" dirty="0">
              <a:latin typeface="Courier"/>
              <a:cs typeface="Courier"/>
            </a:endParaRPr>
          </a:p>
          <a:p>
            <a:r>
              <a:rPr lang="en-US" sz="2000" dirty="0">
                <a:latin typeface="Courier"/>
                <a:cs typeface="Courier"/>
              </a:rPr>
              <a:t>that or limited the</a:t>
            </a:r>
          </a:p>
        </p:txBody>
      </p:sp>
      <p:sp>
        <p:nvSpPr>
          <p:cNvPr id="7" name="TextBox 6"/>
          <p:cNvSpPr txBox="1"/>
          <p:nvPr/>
        </p:nvSpPr>
        <p:spPr>
          <a:xfrm>
            <a:off x="228601" y="3105090"/>
            <a:ext cx="6848029" cy="400110"/>
          </a:xfrm>
          <a:prstGeom prst="rect">
            <a:avLst/>
          </a:prstGeom>
          <a:noFill/>
        </p:spPr>
        <p:txBody>
          <a:bodyPr wrap="none" rtlCol="0">
            <a:spAutoFit/>
          </a:bodyPr>
          <a:lstStyle/>
          <a:p>
            <a:r>
              <a:rPr lang="en-US" sz="2000" dirty="0">
                <a:latin typeface="Calibri"/>
                <a:cs typeface="Calibri"/>
              </a:rPr>
              <a:t>Some automatically generated sentences from a unigram model</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A27C042-2750-43AF-B2B8-D04ACC0DF2B6}"/>
                  </a:ext>
                </a:extLst>
              </p:cNvPr>
              <p:cNvSpPr txBox="1"/>
              <p:nvPr/>
            </p:nvSpPr>
            <p:spPr>
              <a:xfrm>
                <a:off x="1930893" y="1901306"/>
                <a:ext cx="3756413"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m:oMathPara>
                </a14:m>
                <a:endParaRPr lang="en-US" sz="2400" dirty="0"/>
              </a:p>
            </p:txBody>
          </p:sp>
        </mc:Choice>
        <mc:Fallback>
          <p:sp>
            <p:nvSpPr>
              <p:cNvPr id="9" name="TextBox 8">
                <a:extLst>
                  <a:ext uri="{FF2B5EF4-FFF2-40B4-BE49-F238E27FC236}">
                    <a16:creationId xmlns:a16="http://schemas.microsoft.com/office/drawing/2014/main" id="{BA27C042-2750-43AF-B2B8-D04ACC0DF2B6}"/>
                  </a:ext>
                </a:extLst>
              </p:cNvPr>
              <p:cNvSpPr txBox="1">
                <a:spLocks noRot="1" noChangeAspect="1" noMove="1" noResize="1" noEditPoints="1" noAdjustHandles="1" noChangeArrowheads="1" noChangeShapeType="1" noTextEdit="1"/>
              </p:cNvSpPr>
              <p:nvPr/>
            </p:nvSpPr>
            <p:spPr>
              <a:xfrm>
                <a:off x="1930893" y="1901306"/>
                <a:ext cx="3756413" cy="896207"/>
              </a:xfrm>
              <a:prstGeom prst="rect">
                <a:avLst/>
              </a:prstGeom>
              <a:blipFill>
                <a:blip r:embed="rId4"/>
                <a:stretch>
                  <a:fillRect l="-1347" t="-149296" r="-2357" b="-204225"/>
                </a:stretch>
              </a:blipFill>
            </p:spPr>
            <p:txBody>
              <a:bodyPr/>
              <a:lstStyle/>
              <a:p>
                <a:r>
                  <a:rPr lang="en-US">
                    <a:noFill/>
                  </a:rPr>
                  <a:t> </a:t>
                </a:r>
              </a:p>
            </p:txBody>
          </p:sp>
        </mc:Fallback>
      </mc:AlternateContent>
    </p:spTree>
    <p:extLst>
      <p:ext uri="{BB962C8B-B14F-4D97-AF65-F5344CB8AC3E}">
        <p14:creationId xmlns:p14="http://schemas.microsoft.com/office/powerpoint/2010/main" val="97995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2114550"/>
            <a:ext cx="7772400" cy="3657600"/>
          </a:xfrm>
          <a:prstGeom prst="rect">
            <a:avLst/>
          </a:prstGeom>
          <a:noFill/>
          <a:ln w="9525">
            <a:noFill/>
            <a:miter lim="800000"/>
            <a:headEnd/>
            <a:tailEnd/>
          </a:ln>
        </p:spPr>
        <p:txBody>
          <a:bodyPr>
            <a:prstTxWarp prst="textNoShape">
              <a:avLst/>
            </a:prstTxWarp>
          </a:bodyPr>
          <a:lstStyle/>
          <a:p>
            <a:pPr marL="342892" indent="-342892">
              <a:spcBef>
                <a:spcPct val="20000"/>
              </a:spcBef>
              <a:buClr>
                <a:schemeClr val="tx2"/>
              </a:buClr>
              <a:buBlip>
                <a:blip r:embed="rId3"/>
              </a:buBlip>
            </a:pPr>
            <a:r>
              <a:rPr lang="en-US" sz="2400" dirty="0">
                <a:latin typeface="Calibri"/>
                <a:cs typeface="Calibri"/>
              </a:rPr>
              <a:t>Condition on the previous word:</a:t>
            </a:r>
          </a:p>
          <a:p>
            <a:pPr marL="342892" indent="-342892">
              <a:spcBef>
                <a:spcPct val="20000"/>
              </a:spcBef>
              <a:buClr>
                <a:schemeClr val="tx2"/>
              </a:buClr>
            </a:pPr>
            <a:endParaRPr lang="en-US" sz="2400" dirty="0">
              <a:latin typeface="Tahoma" charset="0"/>
            </a:endParaRPr>
          </a:p>
          <a:p>
            <a:pPr marL="342892" indent="-342892">
              <a:spcBef>
                <a:spcPct val="20000"/>
              </a:spcBef>
              <a:buClr>
                <a:schemeClr val="tx2"/>
              </a:buClr>
            </a:pPr>
            <a:endParaRPr lang="en-US" sz="2400" dirty="0">
              <a:latin typeface="Tahoma" charset="0"/>
            </a:endParaRPr>
          </a:p>
          <a:p>
            <a:pPr marL="800080" lvl="1" indent="-342892">
              <a:spcBef>
                <a:spcPct val="20000"/>
              </a:spcBef>
              <a:buClr>
                <a:schemeClr val="tx2"/>
              </a:buClr>
              <a:buBlip>
                <a:blip r:embed="rId3"/>
              </a:buBlip>
            </a:pPr>
            <a:endParaRPr lang="en-US" sz="2400" dirty="0">
              <a:solidFill>
                <a:srgbClr val="5400A8"/>
              </a:solidFill>
              <a:latin typeface="Tahoma" charset="0"/>
            </a:endParaRPr>
          </a:p>
          <a:p>
            <a:pPr marL="342892" indent="-342892">
              <a:spcBef>
                <a:spcPct val="20000"/>
              </a:spcBef>
              <a:buClr>
                <a:schemeClr val="tx2"/>
              </a:buClr>
              <a:buBlip>
                <a:blip r:embed="rId3"/>
              </a:buBlip>
            </a:pPr>
            <a:endParaRPr lang="en-US" sz="2400" dirty="0">
              <a:solidFill>
                <a:srgbClr val="5400A8"/>
              </a:solidFill>
              <a:latin typeface="Tahoma" charset="0"/>
            </a:endParaRPr>
          </a:p>
          <a:p>
            <a:pPr marL="342892" indent="-342892">
              <a:spcBef>
                <a:spcPct val="20000"/>
              </a:spcBef>
              <a:buClr>
                <a:schemeClr val="tx2"/>
              </a:buClr>
              <a:buBlip>
                <a:blip r:embed="rId3"/>
              </a:buBlip>
            </a:pPr>
            <a:endParaRPr lang="en-US" sz="24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228600" y="3635276"/>
            <a:ext cx="8610600" cy="2308324"/>
          </a:xfrm>
          <a:prstGeom prst="rect">
            <a:avLst/>
          </a:prstGeom>
          <a:noFill/>
        </p:spPr>
        <p:txBody>
          <a:bodyPr wrap="square" rtlCol="0">
            <a:spAutoFit/>
          </a:bodyPr>
          <a:lstStyle/>
          <a:p>
            <a:r>
              <a:rPr lang="en-US" dirty="0" err="1">
                <a:latin typeface="Courier"/>
                <a:cs typeface="Courier"/>
              </a:rPr>
              <a:t>texaco</a:t>
            </a:r>
            <a:r>
              <a:rPr lang="en-US" dirty="0">
                <a:latin typeface="Courier"/>
                <a:cs typeface="Courier"/>
              </a:rPr>
              <a:t> rose one in this issue is pursuing growth in a boiler house said </a:t>
            </a:r>
            <a:r>
              <a:rPr lang="en-US" dirty="0" err="1">
                <a:latin typeface="Courier"/>
                <a:cs typeface="Courier"/>
              </a:rPr>
              <a:t>mr.</a:t>
            </a:r>
            <a:r>
              <a:rPr lang="en-US" dirty="0">
                <a:latin typeface="Courier"/>
                <a:cs typeface="Courier"/>
              </a:rPr>
              <a:t> </a:t>
            </a:r>
            <a:r>
              <a:rPr lang="en-US" dirty="0" err="1">
                <a:latin typeface="Courier"/>
                <a:cs typeface="Courier"/>
              </a:rPr>
              <a:t>gurria</a:t>
            </a:r>
            <a:r>
              <a:rPr lang="en-US" dirty="0">
                <a:latin typeface="Courier"/>
                <a:cs typeface="Courier"/>
              </a:rPr>
              <a:t> </a:t>
            </a:r>
            <a:r>
              <a:rPr lang="en-US" dirty="0" err="1">
                <a:latin typeface="Courier"/>
                <a:cs typeface="Courier"/>
              </a:rPr>
              <a:t>mexico</a:t>
            </a:r>
            <a:r>
              <a:rPr lang="en-US" dirty="0">
                <a:latin typeface="Courier"/>
                <a:cs typeface="Courier"/>
              </a:rPr>
              <a:t> 's motion control proposal </a:t>
            </a:r>
          </a:p>
          <a:p>
            <a:endParaRPr lang="en-US" dirty="0">
              <a:latin typeface="Courier"/>
              <a:cs typeface="Courier"/>
            </a:endParaRPr>
          </a:p>
          <a:p>
            <a:r>
              <a:rPr lang="en-US" dirty="0">
                <a:latin typeface="Courier"/>
                <a:cs typeface="Courier"/>
              </a:rPr>
              <a:t>without permission from five hundred fifty five yen </a:t>
            </a:r>
          </a:p>
          <a:p>
            <a:endParaRPr lang="en-US" dirty="0">
              <a:latin typeface="Courier"/>
              <a:cs typeface="Courier"/>
            </a:endParaRPr>
          </a:p>
          <a:p>
            <a:r>
              <a:rPr lang="en-US" dirty="0">
                <a:latin typeface="Courier"/>
                <a:cs typeface="Courier"/>
              </a:rPr>
              <a:t>outside new car parking lot of the agreement reached</a:t>
            </a:r>
          </a:p>
          <a:p>
            <a:endParaRPr lang="en-US" dirty="0">
              <a:latin typeface="Courier"/>
              <a:cs typeface="Courier"/>
            </a:endParaRPr>
          </a:p>
          <a:p>
            <a:r>
              <a:rPr lang="en-US" dirty="0">
                <a:latin typeface="Courier"/>
                <a:cs typeface="Courier"/>
              </a:rPr>
              <a:t>this would be a record </a:t>
            </a:r>
            <a:r>
              <a:rPr lang="en-US" dirty="0" err="1">
                <a:latin typeface="Courier"/>
                <a:cs typeface="Courier"/>
              </a:rPr>
              <a:t>november</a:t>
            </a:r>
            <a:endParaRPr lang="en-US" dirty="0">
              <a:latin typeface="Courier"/>
              <a:cs typeface="Courier"/>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0440F1C-7E41-43CB-BB52-E9B775039360}"/>
                  </a:ext>
                </a:extLst>
              </p:cNvPr>
              <p:cNvSpPr txBox="1"/>
              <p:nvPr/>
            </p:nvSpPr>
            <p:spPr>
              <a:xfrm>
                <a:off x="978762" y="2772717"/>
                <a:ext cx="562282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𝑃</m:t>
                      </m:r>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1</m:t>
                              </m:r>
                            </m:sub>
                          </m:sSub>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r>
                                <a:rPr lang="en-US" sz="3000" i="1">
                                  <a:latin typeface="Cambria Math" panose="02040503050406030204" pitchFamily="18" charset="0"/>
                                </a:rPr>
                                <m:t>−1</m:t>
                              </m:r>
                            </m:sub>
                          </m:sSub>
                        </m:e>
                      </m:d>
                      <m:r>
                        <a:rPr lang="en-US" sz="3000" i="1">
                          <a:latin typeface="Cambria Math" panose="02040503050406030204" pitchFamily="18" charset="0"/>
                        </a:rPr>
                        <m:t>=</m:t>
                      </m:r>
                      <m:r>
                        <a:rPr lang="en-US" sz="3000" i="1">
                          <a:latin typeface="Cambria Math" panose="02040503050406030204" pitchFamily="18" charset="0"/>
                        </a:rPr>
                        <m:t>𝑃</m:t>
                      </m:r>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𝑤</m:t>
                          </m:r>
                        </m:e>
                        <m:sub>
                          <m:r>
                            <a:rPr lang="en-US" sz="3000" i="1">
                              <a:latin typeface="Cambria Math" panose="02040503050406030204" pitchFamily="18" charset="0"/>
                            </a:rPr>
                            <m:t>𝑖</m:t>
                          </m:r>
                          <m:r>
                            <a:rPr lang="en-US" sz="3000" i="1">
                              <a:latin typeface="Cambria Math" panose="02040503050406030204" pitchFamily="18" charset="0"/>
                            </a:rPr>
                            <m:t>−1</m:t>
                          </m:r>
                        </m:sub>
                      </m:sSub>
                      <m:r>
                        <a:rPr lang="en-US" sz="3000" i="1">
                          <a:latin typeface="Cambria Math" panose="02040503050406030204" pitchFamily="18" charset="0"/>
                        </a:rPr>
                        <m:t>)</m:t>
                      </m:r>
                    </m:oMath>
                  </m:oMathPara>
                </a14:m>
                <a:endParaRPr lang="en-US" sz="3000" dirty="0"/>
              </a:p>
            </p:txBody>
          </p:sp>
        </mc:Choice>
        <mc:Fallback>
          <p:sp>
            <p:nvSpPr>
              <p:cNvPr id="8" name="TextBox 7">
                <a:extLst>
                  <a:ext uri="{FF2B5EF4-FFF2-40B4-BE49-F238E27FC236}">
                    <a16:creationId xmlns:a16="http://schemas.microsoft.com/office/drawing/2014/main" id="{A0440F1C-7E41-43CB-BB52-E9B775039360}"/>
                  </a:ext>
                </a:extLst>
              </p:cNvPr>
              <p:cNvSpPr txBox="1">
                <a:spLocks noRot="1" noChangeAspect="1" noMove="1" noResize="1" noEditPoints="1" noAdjustHandles="1" noChangeArrowheads="1" noChangeShapeType="1" noTextEdit="1"/>
              </p:cNvSpPr>
              <p:nvPr/>
            </p:nvSpPr>
            <p:spPr>
              <a:xfrm>
                <a:off x="978762" y="2772717"/>
                <a:ext cx="5622821" cy="461665"/>
              </a:xfrm>
              <a:prstGeom prst="rect">
                <a:avLst/>
              </a:prstGeom>
              <a:blipFill>
                <a:blip r:embed="rId4"/>
                <a:stretch>
                  <a:fillRect l="-901" r="-1802" b="-31579"/>
                </a:stretch>
              </a:blipFill>
            </p:spPr>
            <p:txBody>
              <a:bodyPr/>
              <a:lstStyle/>
              <a:p>
                <a:r>
                  <a:rPr lang="en-US">
                    <a:noFill/>
                  </a:rPr>
                  <a:t> </a:t>
                </a:r>
              </a:p>
            </p:txBody>
          </p:sp>
        </mc:Fallback>
      </mc:AlternateContent>
    </p:spTree>
    <p:extLst>
      <p:ext uri="{BB962C8B-B14F-4D97-AF65-F5344CB8AC3E}">
        <p14:creationId xmlns:p14="http://schemas.microsoft.com/office/powerpoint/2010/main" val="566438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304800" y="2209800"/>
            <a:ext cx="8534400" cy="3657600"/>
          </a:xfrm>
        </p:spPr>
        <p:txBody>
          <a:bodyPr/>
          <a:lstStyle/>
          <a:p>
            <a:r>
              <a:rPr lang="en-US" sz="2800" dirty="0"/>
              <a:t>We can extend to trigrams, 4-grams, 5-grams</a:t>
            </a:r>
          </a:p>
          <a:p>
            <a:r>
              <a:rPr lang="en-US" sz="2800" dirty="0"/>
              <a:t>In general this is an insufficient model of language</a:t>
            </a:r>
          </a:p>
          <a:p>
            <a:pPr lvl="1"/>
            <a:r>
              <a:rPr lang="en-US" sz="2400" dirty="0"/>
              <a:t>because language has </a:t>
            </a:r>
            <a:r>
              <a:rPr lang="en-US" sz="2400" b="1" dirty="0">
                <a:solidFill>
                  <a:srgbClr val="008000"/>
                </a:solidFill>
              </a:rPr>
              <a:t>long-distance dependencies</a:t>
            </a:r>
            <a:r>
              <a:rPr lang="en-US" sz="2400" dirty="0"/>
              <a:t>:</a:t>
            </a:r>
          </a:p>
          <a:p>
            <a:pPr marL="457189" lvl="1" indent="0">
              <a:buNone/>
            </a:pPr>
            <a:endParaRPr lang="en-US" sz="800" dirty="0"/>
          </a:p>
          <a:p>
            <a:pPr marL="457189" lvl="1" indent="0">
              <a:buNone/>
            </a:pPr>
            <a:r>
              <a:rPr lang="en-US" sz="2400" dirty="0"/>
              <a:t>“</a:t>
            </a:r>
            <a:r>
              <a:rPr lang="en-US" sz="2400"/>
              <a:t>The computer(s) </a:t>
            </a:r>
            <a:r>
              <a:rPr lang="en-US" sz="2400" dirty="0"/>
              <a:t>which I had just put into the machine room on the fifth </a:t>
            </a:r>
            <a:r>
              <a:rPr lang="en-US" sz="2400"/>
              <a:t>floor is (are) crashing.”</a:t>
            </a:r>
            <a:endParaRPr lang="en-US" sz="2400" dirty="0"/>
          </a:p>
          <a:p>
            <a:pPr lvl="1"/>
            <a:endParaRPr lang="en-US" sz="800" dirty="0"/>
          </a:p>
          <a:p>
            <a:r>
              <a:rPr lang="en-US" sz="2800" dirty="0"/>
              <a:t>But we can often get away with N-gram models</a:t>
            </a:r>
          </a:p>
        </p:txBody>
      </p:sp>
    </p:spTree>
    <p:extLst>
      <p:ext uri="{BB962C8B-B14F-4D97-AF65-F5344CB8AC3E}">
        <p14:creationId xmlns:p14="http://schemas.microsoft.com/office/powerpoint/2010/main" val="152976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758952"/>
            <a:ext cx="7543800" cy="3892168"/>
          </a:xfrm>
        </p:spPr>
        <p:txBody>
          <a:bodyPr vert="horz" lIns="91440" tIns="45720" rIns="91440" bIns="45720" rtlCol="0" anchor="b">
            <a:normAutofit/>
          </a:bodyPr>
          <a:lstStyle/>
          <a:p>
            <a:r>
              <a:rPr lang="en-US" dirty="0"/>
              <a:t>Language Modeling</a:t>
            </a:r>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Estimating N-gram Probabilities</a:t>
            </a:r>
          </a:p>
          <a:p>
            <a:endParaRPr lang="en-US">
              <a:solidFill>
                <a:srgbClr val="FFFFFF"/>
              </a:solidFill>
            </a:endParaRPr>
          </a:p>
        </p:txBody>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2209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dirty="0">
                <a:latin typeface="Calibri" charset="0"/>
              </a:rPr>
              <a:t>The Maximum Likelihood Estimate</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FBF8618-C3C3-4BC8-B3E1-E6623351EE4C}"/>
                  </a:ext>
                </a:extLst>
              </p:cNvPr>
              <p:cNvSpPr txBox="1"/>
              <p:nvPr/>
            </p:nvSpPr>
            <p:spPr>
              <a:xfrm>
                <a:off x="2213874" y="2963312"/>
                <a:ext cx="4535344"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𝑐𝑜𝑢𝑛𝑡</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d>
                        </m:num>
                        <m:den>
                          <m:r>
                            <a:rPr lang="en-US" sz="2700" i="1">
                              <a:latin typeface="Cambria Math" panose="02040503050406030204" pitchFamily="18" charset="0"/>
                            </a:rPr>
                            <m:t>𝑐𝑜𝑢𝑛𝑡</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den>
                      </m:f>
                    </m:oMath>
                  </m:oMathPara>
                </a14:m>
                <a:endParaRPr lang="en-US" sz="2700" dirty="0"/>
              </a:p>
            </p:txBody>
          </p:sp>
        </mc:Choice>
        <mc:Fallback>
          <p:sp>
            <p:nvSpPr>
              <p:cNvPr id="2" name="TextBox 1">
                <a:extLst>
                  <a:ext uri="{FF2B5EF4-FFF2-40B4-BE49-F238E27FC236}">
                    <a16:creationId xmlns:a16="http://schemas.microsoft.com/office/drawing/2014/main" id="{EFBF8618-C3C3-4BC8-B3E1-E6623351EE4C}"/>
                  </a:ext>
                </a:extLst>
              </p:cNvPr>
              <p:cNvSpPr txBox="1">
                <a:spLocks noRot="1" noChangeAspect="1" noMove="1" noResize="1" noEditPoints="1" noAdjustHandles="1" noChangeArrowheads="1" noChangeShapeType="1" noTextEdit="1"/>
              </p:cNvSpPr>
              <p:nvPr/>
            </p:nvSpPr>
            <p:spPr>
              <a:xfrm>
                <a:off x="2213874" y="2963312"/>
                <a:ext cx="4535344" cy="880049"/>
              </a:xfrm>
              <a:prstGeom prst="rect">
                <a:avLst/>
              </a:prstGeom>
              <a:blipFill>
                <a:blip r:embed="rId3"/>
                <a:stretch>
                  <a:fillRect l="-1117" b="-16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79A74C-F901-49B1-9920-FBCD00B73BEA}"/>
                  </a:ext>
                </a:extLst>
              </p:cNvPr>
              <p:cNvSpPr txBox="1"/>
              <p:nvPr/>
            </p:nvSpPr>
            <p:spPr>
              <a:xfrm>
                <a:off x="2213874" y="4316580"/>
                <a:ext cx="3819700"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r>
                            <a:rPr lang="en-US" sz="2700" i="1">
                              <a:latin typeface="Cambria Math" panose="02040503050406030204" pitchFamily="18" charset="0"/>
                            </a:rPr>
                            <m:t>𝑐</m:t>
                          </m:r>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sub>
                              </m:sSub>
                            </m:e>
                          </m:d>
                        </m:num>
                        <m:den>
                          <m:r>
                            <a:rPr lang="en-US" sz="2700" i="1">
                              <a:latin typeface="Cambria Math" panose="02040503050406030204" pitchFamily="18" charset="0"/>
                            </a:rPr>
                            <m:t>𝑐</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𝑤</m:t>
                              </m:r>
                            </m:e>
                            <m:sub>
                              <m:r>
                                <a:rPr lang="en-US" sz="2700" i="1">
                                  <a:latin typeface="Cambria Math" panose="02040503050406030204" pitchFamily="18" charset="0"/>
                                </a:rPr>
                                <m:t>𝑖</m:t>
                              </m:r>
                              <m:r>
                                <a:rPr lang="en-US" sz="2700" i="1">
                                  <a:latin typeface="Cambria Math" panose="02040503050406030204" pitchFamily="18" charset="0"/>
                                </a:rPr>
                                <m:t>−1</m:t>
                              </m:r>
                            </m:sub>
                          </m:sSub>
                          <m:r>
                            <a:rPr lang="en-US" sz="2700" i="1">
                              <a:latin typeface="Cambria Math" panose="02040503050406030204" pitchFamily="18" charset="0"/>
                            </a:rPr>
                            <m:t>)</m:t>
                          </m:r>
                        </m:den>
                      </m:f>
                    </m:oMath>
                  </m:oMathPara>
                </a14:m>
                <a:endParaRPr lang="en-US" sz="2700" dirty="0"/>
              </a:p>
            </p:txBody>
          </p:sp>
        </mc:Choice>
        <mc:Fallback>
          <p:sp>
            <p:nvSpPr>
              <p:cNvPr id="9" name="TextBox 8">
                <a:extLst>
                  <a:ext uri="{FF2B5EF4-FFF2-40B4-BE49-F238E27FC236}">
                    <a16:creationId xmlns:a16="http://schemas.microsoft.com/office/drawing/2014/main" id="{2B79A74C-F901-49B1-9920-FBCD00B73BEA}"/>
                  </a:ext>
                </a:extLst>
              </p:cNvPr>
              <p:cNvSpPr txBox="1">
                <a:spLocks noRot="1" noChangeAspect="1" noMove="1" noResize="1" noEditPoints="1" noAdjustHandles="1" noChangeArrowheads="1" noChangeShapeType="1" noTextEdit="1"/>
              </p:cNvSpPr>
              <p:nvPr/>
            </p:nvSpPr>
            <p:spPr>
              <a:xfrm>
                <a:off x="2213874" y="4316580"/>
                <a:ext cx="3819700" cy="880049"/>
              </a:xfrm>
              <a:prstGeom prst="rect">
                <a:avLst/>
              </a:prstGeom>
              <a:blipFill>
                <a:blip r:embed="rId4"/>
                <a:stretch>
                  <a:fillRect l="-1325" b="-17143"/>
                </a:stretch>
              </a:blipFill>
            </p:spPr>
            <p:txBody>
              <a:bodyPr/>
              <a:lstStyle/>
              <a:p>
                <a:r>
                  <a:rPr lang="en-US">
                    <a:noFill/>
                  </a:rPr>
                  <a:t> </a:t>
                </a:r>
              </a:p>
            </p:txBody>
          </p:sp>
        </mc:Fallback>
      </mc:AlternateContent>
    </p:spTree>
    <p:extLst>
      <p:ext uri="{BB962C8B-B14F-4D97-AF65-F5344CB8AC3E}">
        <p14:creationId xmlns:p14="http://schemas.microsoft.com/office/powerpoint/2010/main" val="3401978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371600" y="1063228"/>
            <a:ext cx="7391400" cy="689372"/>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3886200" y="2209800"/>
            <a:ext cx="5410200" cy="1524000"/>
          </a:xfrm>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a:buNone/>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a:p>
            <a:pPr eaLnBrk="1" hangingPunct="1">
              <a:lnSpc>
                <a:spcPct val="90000"/>
              </a:lnSpc>
            </a:pPr>
            <a:endParaRPr lang="en-US"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228600" y="4153032"/>
            <a:ext cx="8763000" cy="952368"/>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051BF13-099A-4A5A-823F-01750C95D37C}"/>
                  </a:ext>
                </a:extLst>
              </p:cNvPr>
              <p:cNvSpPr txBox="1"/>
              <p:nvPr/>
            </p:nvSpPr>
            <p:spPr>
              <a:xfrm>
                <a:off x="63471" y="2362735"/>
                <a:ext cx="3822730" cy="6845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𝑃</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7" name="TextBox 6">
                <a:extLst>
                  <a:ext uri="{FF2B5EF4-FFF2-40B4-BE49-F238E27FC236}">
                    <a16:creationId xmlns:a16="http://schemas.microsoft.com/office/drawing/2014/main" id="{5051BF13-099A-4A5A-823F-01750C95D37C}"/>
                  </a:ext>
                </a:extLst>
              </p:cNvPr>
              <p:cNvSpPr txBox="1">
                <a:spLocks noRot="1" noChangeAspect="1" noMove="1" noResize="1" noEditPoints="1" noAdjustHandles="1" noChangeArrowheads="1" noChangeShapeType="1" noTextEdit="1"/>
              </p:cNvSpPr>
              <p:nvPr/>
            </p:nvSpPr>
            <p:spPr>
              <a:xfrm>
                <a:off x="63471" y="2362735"/>
                <a:ext cx="3822730" cy="684546"/>
              </a:xfrm>
              <a:prstGeom prst="rect">
                <a:avLst/>
              </a:prstGeom>
              <a:blipFill>
                <a:blip r:embed="rId4"/>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212104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b="1" dirty="0"/>
              <a:t>Zeros</a:t>
            </a:r>
          </a:p>
          <a:p>
            <a:pPr marL="0" indent="0">
              <a:buNone/>
            </a:pPr>
            <a:endParaRPr lang="en-US" dirty="0"/>
          </a:p>
          <a:p>
            <a:endParaRPr lang="en-US" dirty="0"/>
          </a:p>
          <a:p>
            <a:pPr marL="0" indent="0">
              <a:buNone/>
            </a:pPr>
            <a:endParaRPr lang="en-US" dirty="0"/>
          </a:p>
          <a:p>
            <a:endParaRPr lang="en-US" dirty="0"/>
          </a:p>
          <a:p>
            <a:endParaRPr lang="en-US" dirty="0"/>
          </a:p>
          <a:p>
            <a:endParaRPr lang="en-US" dirty="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0</a:t>
            </a:r>
          </a:p>
          <a:p>
            <a:r>
              <a:rPr lang="en-US" dirty="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058462943"/>
              </p:ext>
            </p:extLst>
          </p:nvPr>
        </p:nvGraphicFramePr>
        <p:xfrm>
          <a:off x="755476" y="2635130"/>
          <a:ext cx="7886700" cy="186690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278130">
                <a:tc>
                  <a:txBody>
                    <a:bodyPr/>
                    <a:lstStyle/>
                    <a:p>
                      <a:r>
                        <a:rPr lang="en-US" sz="2000" dirty="0"/>
                        <a:t>Train</a:t>
                      </a:r>
                    </a:p>
                  </a:txBody>
                  <a:tcPr marL="68580" marR="68580" marT="34290" marB="34290"/>
                </a:tc>
                <a:tc>
                  <a:txBody>
                    <a:bodyPr/>
                    <a:lstStyle/>
                    <a:p>
                      <a:r>
                        <a:rPr lang="en-US" sz="2000" dirty="0"/>
                        <a:t>Test</a:t>
                      </a:r>
                    </a:p>
                  </a:txBody>
                  <a:tcPr marL="68580" marR="68580" marT="34290" marB="34290"/>
                </a:tc>
                <a:extLst>
                  <a:ext uri="{0D108BD9-81ED-4DB2-BD59-A6C34878D82A}">
                    <a16:rowId xmlns:a16="http://schemas.microsoft.com/office/drawing/2014/main" val="10000"/>
                  </a:ext>
                </a:extLst>
              </a:tr>
              <a:tr h="278130">
                <a:tc>
                  <a:txBody>
                    <a:bodyPr/>
                    <a:lstStyle/>
                    <a:p>
                      <a:r>
                        <a:rPr lang="en-US" sz="2000" dirty="0"/>
                        <a:t>denied the allegations</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memo</a:t>
                      </a:r>
                    </a:p>
                  </a:txBody>
                  <a:tcPr marL="68580" marR="68580" marT="34290" marB="34290"/>
                </a:tc>
                <a:extLst>
                  <a:ext uri="{0D108BD9-81ED-4DB2-BD59-A6C34878D82A}">
                    <a16:rowId xmlns:a16="http://schemas.microsoft.com/office/drawing/2014/main" val="10001"/>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reports</a:t>
                      </a:r>
                    </a:p>
                  </a:txBody>
                  <a:tcPr marL="68580" marR="68580" marT="34290" marB="34290"/>
                </a:tc>
                <a:tc>
                  <a:txBody>
                    <a:bodyPr/>
                    <a:lstStyle/>
                    <a:p>
                      <a:endParaRPr lang="en-US" sz="2000"/>
                    </a:p>
                  </a:txBody>
                  <a:tcPr marL="68580" marR="68580" marT="34290" marB="34290"/>
                </a:tc>
                <a:extLst>
                  <a:ext uri="{0D108BD9-81ED-4DB2-BD59-A6C34878D82A}">
                    <a16:rowId xmlns:a16="http://schemas.microsoft.com/office/drawing/2014/main" val="10002"/>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claims</a:t>
                      </a:r>
                    </a:p>
                  </a:txBody>
                  <a:tcPr marL="68580" marR="68580" marT="34290" marB="34290"/>
                </a:tc>
                <a:tc>
                  <a:txBody>
                    <a:bodyPr/>
                    <a:lstStyle/>
                    <a:p>
                      <a:endParaRPr lang="en-US" sz="2000"/>
                    </a:p>
                  </a:txBody>
                  <a:tcPr marL="68580" marR="68580" marT="34290" marB="34290"/>
                </a:tc>
                <a:extLst>
                  <a:ext uri="{0D108BD9-81ED-4DB2-BD59-A6C34878D82A}">
                    <a16:rowId xmlns:a16="http://schemas.microsoft.com/office/drawing/2014/main" val="10003"/>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denied the requests</a:t>
                      </a:r>
                    </a:p>
                  </a:txBody>
                  <a:tcPr marL="68580" marR="68580" marT="34290" marB="34290"/>
                </a:tc>
                <a:tc>
                  <a:txBody>
                    <a:bodyPr/>
                    <a:lstStyle/>
                    <a:p>
                      <a:endParaRPr lang="en-US" sz="2000" dirty="0"/>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63506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a:t>Out of vocabulary items (OOV)</a:t>
            </a:r>
          </a:p>
          <a:p>
            <a:r>
              <a:rPr lang="en-US" dirty="0"/>
              <a:t>&lt;</a:t>
            </a:r>
            <a:r>
              <a:rPr lang="en-US" dirty="0" err="1"/>
              <a:t>unk</a:t>
            </a:r>
            <a:r>
              <a:rPr lang="en-US" dirty="0"/>
              <a:t>&gt; to deal with OOVs</a:t>
            </a:r>
          </a:p>
          <a:p>
            <a:r>
              <a:rPr lang="en-US" dirty="0"/>
              <a:t>Fixed lexicon L of size V</a:t>
            </a:r>
          </a:p>
          <a:p>
            <a:r>
              <a:rPr lang="en-US" dirty="0"/>
              <a:t>Normalize training data by replacing any word not in L with &lt;</a:t>
            </a:r>
            <a:r>
              <a:rPr lang="en-US" dirty="0" err="1"/>
              <a:t>unk</a:t>
            </a:r>
            <a:r>
              <a:rPr lang="en-US" dirty="0"/>
              <a:t>&gt;</a:t>
            </a:r>
          </a:p>
          <a:p>
            <a:endParaRPr lang="en-US" dirty="0"/>
          </a:p>
          <a:p>
            <a:r>
              <a:rPr lang="en-US" dirty="0"/>
              <a:t>Avoid zeros with smoothing</a:t>
            </a:r>
          </a:p>
          <a:p>
            <a:endParaRPr lang="en-US" dirty="0"/>
          </a:p>
        </p:txBody>
      </p:sp>
    </p:spTree>
    <p:extLst>
      <p:ext uri="{BB962C8B-B14F-4D97-AF65-F5344CB8AC3E}">
        <p14:creationId xmlns:p14="http://schemas.microsoft.com/office/powerpoint/2010/main" val="381469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3200" dirty="0">
                <a:latin typeface="Calibri" charset="0"/>
              </a:rPr>
              <a:t>We do everything in log space</a:t>
            </a:r>
          </a:p>
          <a:p>
            <a:pPr lvl="1" eaLnBrk="1" hangingPunct="1"/>
            <a:r>
              <a:rPr lang="en-US" sz="3200" dirty="0">
                <a:latin typeface="Calibri" charset="0"/>
              </a:rPr>
              <a:t>Avoid underflow</a:t>
            </a:r>
          </a:p>
          <a:p>
            <a:pPr lvl="1" eaLnBrk="1" hangingPunct="1"/>
            <a:r>
              <a:rPr lang="en-US" sz="3200" dirty="0">
                <a:latin typeface="Calibri" charset="0"/>
              </a:rPr>
              <a:t>(also adding is faster than multiplying)</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2897BED-AD13-485F-9391-D97868EF125B}"/>
                  </a:ext>
                </a:extLst>
              </p:cNvPr>
              <p:cNvSpPr txBox="1"/>
              <p:nvPr/>
            </p:nvSpPr>
            <p:spPr>
              <a:xfrm>
                <a:off x="208789" y="4705497"/>
                <a:ext cx="882562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d>
                            <m:dPr>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1</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2</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3</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4</m:t>
                                  </m:r>
                                </m:sub>
                              </m:sSub>
                            </m:e>
                          </m:d>
                          <m:r>
                            <a:rPr lang="en-US" sz="3000" i="1">
                              <a:latin typeface="Cambria Math" panose="02040503050406030204" pitchFamily="18" charset="0"/>
                            </a:rPr>
                            <m:t>=</m:t>
                          </m:r>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1</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2</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3</m:t>
                                  </m:r>
                                </m:sub>
                              </m:sSub>
                              <m:r>
                                <a:rPr lang="en-US" sz="3000" i="1">
                                  <a:latin typeface="Cambria Math" panose="02040503050406030204" pitchFamily="18" charset="0"/>
                                </a:rPr>
                                <m:t>+</m:t>
                              </m:r>
                            </m:e>
                          </m:func>
                          <m:func>
                            <m:funcPr>
                              <m:ctrlPr>
                                <a:rPr lang="en-US" sz="3000" i="1">
                                  <a:latin typeface="Cambria Math" panose="02040503050406030204" pitchFamily="18" charset="0"/>
                                </a:rPr>
                              </m:ctrlPr>
                            </m:funcPr>
                            <m:fName>
                              <m:r>
                                <m:rPr>
                                  <m:sty m:val="p"/>
                                </m:rPr>
                                <a:rPr lang="en-US" sz="3000">
                                  <a:latin typeface="Cambria Math" panose="02040503050406030204" pitchFamily="18" charset="0"/>
                                </a:rPr>
                                <m:t>log</m:t>
                              </m:r>
                            </m:fName>
                            <m:e>
                              <m:sSub>
                                <m:sSubPr>
                                  <m:ctrlPr>
                                    <a:rPr lang="en-US" sz="3000" i="1">
                                      <a:latin typeface="Cambria Math" panose="02040503050406030204" pitchFamily="18" charset="0"/>
                                    </a:rPr>
                                  </m:ctrlPr>
                                </m:sSubPr>
                                <m:e>
                                  <m:r>
                                    <a:rPr lang="en-US" sz="3000" i="1">
                                      <a:latin typeface="Cambria Math" panose="02040503050406030204" pitchFamily="18" charset="0"/>
                                    </a:rPr>
                                    <m:t>𝑝</m:t>
                                  </m:r>
                                </m:e>
                                <m:sub>
                                  <m:r>
                                    <a:rPr lang="en-US" sz="3000" i="1">
                                      <a:latin typeface="Cambria Math" panose="02040503050406030204" pitchFamily="18" charset="0"/>
                                    </a:rPr>
                                    <m:t>4</m:t>
                                  </m:r>
                                </m:sub>
                              </m:sSub>
                            </m:e>
                          </m:func>
                        </m:e>
                      </m:func>
                    </m:oMath>
                  </m:oMathPara>
                </a14:m>
                <a:endParaRPr lang="en-US" sz="3000" dirty="0"/>
              </a:p>
            </p:txBody>
          </p:sp>
        </mc:Choice>
        <mc:Fallback>
          <p:sp>
            <p:nvSpPr>
              <p:cNvPr id="3" name="TextBox 2">
                <a:extLst>
                  <a:ext uri="{FF2B5EF4-FFF2-40B4-BE49-F238E27FC236}">
                    <a16:creationId xmlns:a16="http://schemas.microsoft.com/office/drawing/2014/main" id="{E2897BED-AD13-485F-9391-D97868EF125B}"/>
                  </a:ext>
                </a:extLst>
              </p:cNvPr>
              <p:cNvSpPr txBox="1">
                <a:spLocks noRot="1" noChangeAspect="1" noMove="1" noResize="1" noEditPoints="1" noAdjustHandles="1" noChangeArrowheads="1" noChangeShapeType="1" noTextEdit="1"/>
              </p:cNvSpPr>
              <p:nvPr/>
            </p:nvSpPr>
            <p:spPr>
              <a:xfrm>
                <a:off x="208789" y="4705497"/>
                <a:ext cx="8825621" cy="461665"/>
              </a:xfrm>
              <a:prstGeom prst="rect">
                <a:avLst/>
              </a:prstGeom>
              <a:blipFill>
                <a:blip r:embed="rId3"/>
                <a:stretch>
                  <a:fillRect l="-862" b="-32432"/>
                </a:stretch>
              </a:blipFill>
            </p:spPr>
            <p:txBody>
              <a:bodyPr/>
              <a:lstStyle/>
              <a:p>
                <a:r>
                  <a:rPr lang="en-US">
                    <a:noFill/>
                  </a:rPr>
                  <a:t> </a:t>
                </a:r>
              </a:p>
            </p:txBody>
          </p:sp>
        </mc:Fallback>
      </mc:AlternateContent>
    </p:spTree>
    <p:extLst>
      <p:ext uri="{BB962C8B-B14F-4D97-AF65-F5344CB8AC3E}">
        <p14:creationId xmlns:p14="http://schemas.microsoft.com/office/powerpoint/2010/main" val="657492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Review: Dot product</a:t>
            </a:r>
            <a:endParaRPr lang="en-US" b="1" dirty="0"/>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49908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3708509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C4AA82-610F-794F-A4F6-B08F594520CD}"/>
              </a:ext>
            </a:extLst>
          </p:cNvPr>
          <p:cNvSpPr/>
          <p:nvPr/>
        </p:nvSpPr>
        <p:spPr>
          <a:xfrm>
            <a:off x="-76200" y="0"/>
            <a:ext cx="129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78" name="Rectangle 2"/>
          <p:cNvSpPr>
            <a:spLocks noGrp="1" noChangeArrowheads="1"/>
          </p:cNvSpPr>
          <p:nvPr>
            <p:ph type="title"/>
          </p:nvPr>
        </p:nvSpPr>
        <p:spPr>
          <a:xfrm>
            <a:off x="1371600" y="990600"/>
            <a:ext cx="7467600" cy="74295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9801"/>
            <a:ext cx="9144000" cy="139187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07680"/>
            <a:ext cx="9144000" cy="826320"/>
          </a:xfrm>
          <a:prstGeom prst="rect">
            <a:avLst/>
          </a:prstGeom>
        </p:spPr>
      </p:pic>
      <p:sp>
        <p:nvSpPr>
          <p:cNvPr id="4" name="TextBox 3"/>
          <p:cNvSpPr txBox="1"/>
          <p:nvPr/>
        </p:nvSpPr>
        <p:spPr>
          <a:xfrm>
            <a:off x="1047460" y="3842216"/>
            <a:ext cx="343364" cy="369332"/>
          </a:xfrm>
          <a:prstGeom prst="rect">
            <a:avLst/>
          </a:prstGeom>
          <a:noFill/>
        </p:spPr>
        <p:txBody>
          <a:bodyPr wrap="none" rtlCol="0">
            <a:spAutoFit/>
          </a:bodyPr>
          <a:lstStyle/>
          <a:p>
            <a:r>
              <a:rPr lang="en-US" dirty="0"/>
              <a:t>…</a:t>
            </a:r>
          </a:p>
        </p:txBody>
      </p:sp>
      <p:sp>
        <p:nvSpPr>
          <p:cNvPr id="7" name="TextBox 4">
            <a:extLst>
              <a:ext uri="{FF2B5EF4-FFF2-40B4-BE49-F238E27FC236}">
                <a16:creationId xmlns:a16="http://schemas.microsoft.com/office/drawing/2014/main" id="{D78CDAE5-11DB-3847-95FB-400877E99EF9}"/>
              </a:ext>
            </a:extLst>
          </p:cNvPr>
          <p:cNvSpPr txBox="1">
            <a:spLocks noChangeArrowheads="1"/>
          </p:cNvSpPr>
          <p:nvPr/>
        </p:nvSpPr>
        <p:spPr bwMode="auto">
          <a:xfrm>
            <a:off x="609600" y="6232842"/>
            <a:ext cx="6399252" cy="338554"/>
          </a:xfrm>
          <a:prstGeom prst="rect">
            <a:avLst/>
          </a:prstGeom>
          <a:noFill/>
          <a:ln w="9525">
            <a:noFill/>
            <a:miter lim="800000"/>
            <a:headEnd/>
            <a:tailEnd/>
          </a:ln>
        </p:spPr>
        <p:txBody>
          <a:bodyPr wrap="none">
            <a:prstTxWarp prst="textNoShape">
              <a:avLst/>
            </a:prstTxWarp>
            <a:spAutoFit/>
          </a:bodyPr>
          <a:lstStyle/>
          <a:p>
            <a:r>
              <a:rPr lang="en-US" sz="1600" dirty="0">
                <a:hlinkClick r:id="rId5"/>
              </a:rPr>
              <a:t>https://ai.googleblog.com/2006/08/all-our-n-gram-are-belong-to-you.html</a:t>
            </a:r>
            <a:endParaRPr lang="en-US" sz="1600" dirty="0"/>
          </a:p>
        </p:txBody>
      </p:sp>
    </p:spTree>
    <p:extLst>
      <p:ext uri="{BB962C8B-B14F-4D97-AF65-F5344CB8AC3E}">
        <p14:creationId xmlns:p14="http://schemas.microsoft.com/office/powerpoint/2010/main" val="2670099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lnSpcReduction="10000"/>
          </a:bodyPr>
          <a:lstStyle/>
          <a:p>
            <a:pPr eaLnBrk="1" hangingPunct="1">
              <a:lnSpc>
                <a:spcPct val="90000"/>
              </a:lnSpc>
            </a:pPr>
            <a:r>
              <a:rPr lang="en-US" sz="1800" dirty="0">
                <a:solidFill>
                  <a:srgbClr val="333333"/>
                </a:solidFill>
                <a:latin typeface="Courier" charset="0"/>
              </a:rPr>
              <a:t>serve as the incoming 92</a:t>
            </a:r>
          </a:p>
          <a:p>
            <a:pPr eaLnBrk="1" hangingPunct="1">
              <a:lnSpc>
                <a:spcPct val="90000"/>
              </a:lnSpc>
            </a:pPr>
            <a:r>
              <a:rPr lang="en-US" sz="1800" dirty="0">
                <a:solidFill>
                  <a:srgbClr val="333333"/>
                </a:solidFill>
                <a:latin typeface="Courier" charset="0"/>
              </a:rPr>
              <a:t>serve as the incubator 99</a:t>
            </a:r>
          </a:p>
          <a:p>
            <a:pPr eaLnBrk="1" hangingPunct="1">
              <a:lnSpc>
                <a:spcPct val="90000"/>
              </a:lnSpc>
            </a:pPr>
            <a:r>
              <a:rPr lang="en-US" sz="1800" dirty="0">
                <a:solidFill>
                  <a:srgbClr val="333333"/>
                </a:solidFill>
                <a:latin typeface="Courier" charset="0"/>
              </a:rPr>
              <a:t>serve as the independent 794</a:t>
            </a:r>
          </a:p>
          <a:p>
            <a:pPr eaLnBrk="1" hangingPunct="1">
              <a:lnSpc>
                <a:spcPct val="90000"/>
              </a:lnSpc>
            </a:pPr>
            <a:r>
              <a:rPr lang="en-US" sz="1800" dirty="0">
                <a:solidFill>
                  <a:srgbClr val="333333"/>
                </a:solidFill>
                <a:latin typeface="Courier" charset="0"/>
              </a:rPr>
              <a:t>serve as the index 223</a:t>
            </a:r>
          </a:p>
          <a:p>
            <a:pPr eaLnBrk="1" hangingPunct="1">
              <a:lnSpc>
                <a:spcPct val="90000"/>
              </a:lnSpc>
            </a:pPr>
            <a:r>
              <a:rPr lang="en-US" sz="1800" dirty="0">
                <a:solidFill>
                  <a:srgbClr val="333333"/>
                </a:solidFill>
                <a:latin typeface="Courier" charset="0"/>
              </a:rPr>
              <a:t>serve as the indication 72</a:t>
            </a:r>
          </a:p>
          <a:p>
            <a:pPr eaLnBrk="1" hangingPunct="1">
              <a:lnSpc>
                <a:spcPct val="90000"/>
              </a:lnSpc>
            </a:pPr>
            <a:r>
              <a:rPr lang="en-US" sz="1800" dirty="0">
                <a:solidFill>
                  <a:srgbClr val="333333"/>
                </a:solidFill>
                <a:latin typeface="Courier" charset="0"/>
              </a:rPr>
              <a:t>serve as the indicator 120</a:t>
            </a:r>
          </a:p>
          <a:p>
            <a:pPr eaLnBrk="1" hangingPunct="1">
              <a:lnSpc>
                <a:spcPct val="90000"/>
              </a:lnSpc>
            </a:pPr>
            <a:r>
              <a:rPr lang="en-US" sz="1800" dirty="0">
                <a:solidFill>
                  <a:srgbClr val="333333"/>
                </a:solidFill>
                <a:latin typeface="Courier" charset="0"/>
              </a:rPr>
              <a:t>serve as the indicators 45</a:t>
            </a:r>
          </a:p>
          <a:p>
            <a:pPr eaLnBrk="1" hangingPunct="1">
              <a:lnSpc>
                <a:spcPct val="90000"/>
              </a:lnSpc>
            </a:pPr>
            <a:r>
              <a:rPr lang="en-US" sz="1800" dirty="0">
                <a:solidFill>
                  <a:srgbClr val="333333"/>
                </a:solidFill>
                <a:latin typeface="Courier" charset="0"/>
              </a:rPr>
              <a:t>serve as the indispensable 111</a:t>
            </a:r>
          </a:p>
          <a:p>
            <a:pPr eaLnBrk="1" hangingPunct="1">
              <a:lnSpc>
                <a:spcPct val="90000"/>
              </a:lnSpc>
            </a:pPr>
            <a:r>
              <a:rPr lang="en-US" sz="1800" dirty="0">
                <a:solidFill>
                  <a:srgbClr val="333333"/>
                </a:solidFill>
                <a:latin typeface="Courier" charset="0"/>
              </a:rPr>
              <a:t>serve as the indispensible 40</a:t>
            </a:r>
          </a:p>
          <a:p>
            <a:pPr eaLnBrk="1" hangingPunct="1">
              <a:lnSpc>
                <a:spcPct val="90000"/>
              </a:lnSpc>
            </a:pPr>
            <a:r>
              <a:rPr lang="en-US" sz="1800" dirty="0">
                <a:solidFill>
                  <a:srgbClr val="333333"/>
                </a:solidFill>
                <a:latin typeface="Courier" charset="0"/>
              </a:rPr>
              <a:t>serve as the individual 234</a:t>
            </a:r>
          </a:p>
        </p:txBody>
      </p:sp>
      <p:sp>
        <p:nvSpPr>
          <p:cNvPr id="129028" name="TextBox 4"/>
          <p:cNvSpPr txBox="1">
            <a:spLocks noChangeArrowheads="1"/>
          </p:cNvSpPr>
          <p:nvPr/>
        </p:nvSpPr>
        <p:spPr bwMode="auto">
          <a:xfrm>
            <a:off x="609600" y="6232842"/>
            <a:ext cx="6399252" cy="338554"/>
          </a:xfrm>
          <a:prstGeom prst="rect">
            <a:avLst/>
          </a:prstGeom>
          <a:noFill/>
          <a:ln w="9525">
            <a:noFill/>
            <a:miter lim="800000"/>
            <a:headEnd/>
            <a:tailEnd/>
          </a:ln>
        </p:spPr>
        <p:txBody>
          <a:bodyPr wrap="none">
            <a:prstTxWarp prst="textNoShape">
              <a:avLst/>
            </a:prstTxWarp>
            <a:spAutoFit/>
          </a:bodyPr>
          <a:lstStyle/>
          <a:p>
            <a:r>
              <a:rPr lang="en-US" sz="1600" dirty="0">
                <a:hlinkClick r:id="rId3"/>
              </a:rPr>
              <a:t>https://ai.googleblog.com/2006/08/all-our-n-gram-are-belong-to-you.html</a:t>
            </a:r>
            <a:endParaRPr lang="en-US" sz="1600" dirty="0"/>
          </a:p>
        </p:txBody>
      </p:sp>
    </p:spTree>
    <p:extLst>
      <p:ext uri="{BB962C8B-B14F-4D97-AF65-F5344CB8AC3E}">
        <p14:creationId xmlns:p14="http://schemas.microsoft.com/office/powerpoint/2010/main" val="996294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5DD7A5-3955-1F43-BD23-FD79D1799242}"/>
              </a:ext>
            </a:extLst>
          </p:cNvPr>
          <p:cNvSpPr/>
          <p:nvPr/>
        </p:nvSpPr>
        <p:spPr>
          <a:xfrm>
            <a:off x="-76200" y="0"/>
            <a:ext cx="129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Google Book N-grams</a:t>
            </a:r>
          </a:p>
        </p:txBody>
      </p:sp>
      <p:sp>
        <p:nvSpPr>
          <p:cNvPr id="3" name="Content Placeholder 2"/>
          <p:cNvSpPr>
            <a:spLocks noGrp="1"/>
          </p:cNvSpPr>
          <p:nvPr>
            <p:ph sz="quarter" idx="1"/>
          </p:nvPr>
        </p:nvSpPr>
        <p:spPr/>
        <p:txBody>
          <a:bodyPr/>
          <a:lstStyle/>
          <a:p>
            <a:r>
              <a:rPr lang="en-US" dirty="0">
                <a:hlinkClick r:id="rId2"/>
              </a:rPr>
              <a:t>https://books.google.com/ngrams</a:t>
            </a:r>
            <a:endParaRPr lang="en-US" dirty="0"/>
          </a:p>
        </p:txBody>
      </p:sp>
      <p:pic>
        <p:nvPicPr>
          <p:cNvPr id="7" name="Picture 6" descr="A close up of a map&#10;&#10;Description automatically generated">
            <a:extLst>
              <a:ext uri="{FF2B5EF4-FFF2-40B4-BE49-F238E27FC236}">
                <a16:creationId xmlns:a16="http://schemas.microsoft.com/office/drawing/2014/main" id="{CA53EEAD-410C-2443-944B-2A6515A83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9" y="2895600"/>
            <a:ext cx="9236385" cy="3200399"/>
          </a:xfrm>
          <a:prstGeom prst="rect">
            <a:avLst/>
          </a:prstGeom>
        </p:spPr>
      </p:pic>
    </p:spTree>
    <p:extLst>
      <p:ext uri="{BB962C8B-B14F-4D97-AF65-F5344CB8AC3E}">
        <p14:creationId xmlns:p14="http://schemas.microsoft.com/office/powerpoint/2010/main" val="1724848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Evaluation and Perplexity</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18754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074"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Evaluation: How good is our model?</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075" name="Rectangle 3"/>
          <p:cNvSpPr>
            <a:spLocks noGrp="1" noChangeArrowheads="1"/>
          </p:cNvSpPr>
          <p:nvPr>
            <p:ph sz="quarter" idx="1"/>
          </p:nvPr>
        </p:nvSpPr>
        <p:spPr>
          <a:xfrm>
            <a:off x="3556512" y="605896"/>
            <a:ext cx="4810247" cy="5646208"/>
          </a:xfrm>
        </p:spPr>
        <p:txBody>
          <a:bodyPr anchor="ctr">
            <a:normAutofit/>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a:t>training set</a:t>
            </a:r>
            <a:r>
              <a:rPr lang="en-US" dirty="0"/>
              <a:t>.</a:t>
            </a:r>
          </a:p>
          <a:p>
            <a:r>
              <a:rPr lang="en-US" dirty="0"/>
              <a:t>We test the model’s performance on data we haven’t seen.</a:t>
            </a:r>
          </a:p>
          <a:p>
            <a:pPr lvl="1"/>
            <a:r>
              <a:rPr lang="en-US" dirty="0"/>
              <a:t>A </a:t>
            </a:r>
            <a:r>
              <a:rPr lang="en-US" b="1"/>
              <a:t>test set </a:t>
            </a:r>
            <a:r>
              <a:rPr lang="en-US" dirty="0"/>
              <a:t>is an unseen dataset that is different from our training set, totally unused.</a:t>
            </a:r>
          </a:p>
          <a:p>
            <a:pPr lvl="1"/>
            <a:r>
              <a:rPr lang="en-US" dirty="0"/>
              <a:t>An </a:t>
            </a:r>
            <a:r>
              <a:rPr lang="en-US" b="1"/>
              <a:t>evaluation metric </a:t>
            </a:r>
            <a:r>
              <a:rPr lang="en-US" dirty="0"/>
              <a:t>tells us how well our model does on the test set.</a:t>
            </a:r>
          </a:p>
        </p:txBody>
      </p:sp>
    </p:spTree>
    <p:extLst>
      <p:ext uri="{BB962C8B-B14F-4D97-AF65-F5344CB8AC3E}">
        <p14:creationId xmlns:p14="http://schemas.microsoft.com/office/powerpoint/2010/main" val="408098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Training on the test set</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a:p>
            <a:pPr marL="0" indent="0">
              <a:buNone/>
            </a:pPr>
            <a:endParaRPr lang="en-US" dirty="0"/>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46</a:t>
            </a:fld>
            <a:endParaRPr lang="en-US">
              <a:solidFill>
                <a:schemeClr val="tx2"/>
              </a:solidFill>
            </a:endParaRPr>
          </a:p>
        </p:txBody>
      </p:sp>
    </p:spTree>
    <p:extLst>
      <p:ext uri="{BB962C8B-B14F-4D97-AF65-F5344CB8AC3E}">
        <p14:creationId xmlns:p14="http://schemas.microsoft.com/office/powerpoint/2010/main" val="180189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Grp="1" noChangeAspect="1"/>
          </p:cNvPicPr>
          <p:nvPr>
            <p:ph sz="quarter" idx="1"/>
          </p:nvPr>
        </p:nvPicPr>
        <p:blipFill rotWithShape="1">
          <a:blip r:embed="rId3"/>
          <a:srcRect t="4000" b="441"/>
          <a:stretch/>
        </p:blipFill>
        <p:spPr>
          <a:xfrm>
            <a:off x="-24" y="10"/>
            <a:ext cx="9144023" cy="4915066"/>
          </a:xfrm>
          <a:prstGeom prst="rect">
            <a:avLst/>
          </a:prstGeom>
        </p:spPr>
      </p:pic>
      <p:sp>
        <p:nvSpPr>
          <p:cNvPr id="77" name="Rectangle 76">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122"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3100">
                <a:solidFill>
                  <a:srgbClr val="FFFFFF"/>
                </a:solidFill>
              </a:rPr>
              <a:t>Extrinsic evaluation of N-gram models</a:t>
            </a:r>
          </a:p>
        </p:txBody>
      </p:sp>
      <p:sp>
        <p:nvSpPr>
          <p:cNvPr id="79" name="Rectangle 78">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8015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17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Difficulty of extrinsic (task-based) evaluation of  N-gram models</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171" name="Rectangle 3"/>
          <p:cNvSpPr>
            <a:spLocks noGrp="1" noChangeArrowheads="1"/>
          </p:cNvSpPr>
          <p:nvPr>
            <p:ph sz="quarter" idx="1"/>
          </p:nvPr>
        </p:nvSpPr>
        <p:spPr>
          <a:xfrm>
            <a:off x="3556512" y="605896"/>
            <a:ext cx="4810247" cy="5646208"/>
          </a:xfrm>
        </p:spPr>
        <p:txBody>
          <a:bodyPr anchor="ctr">
            <a:normAutofit/>
          </a:bodyPr>
          <a:lstStyle/>
          <a:p>
            <a:pPr eaLnBrk="1" hangingPunct="1"/>
            <a:r>
              <a:rPr lang="en-US">
                <a:latin typeface="Calibri" charset="0"/>
              </a:rPr>
              <a:t>Extrinsic evaluation</a:t>
            </a:r>
          </a:p>
          <a:p>
            <a:pPr lvl="1" eaLnBrk="1" hangingPunct="1"/>
            <a:r>
              <a:rPr lang="en-US">
                <a:latin typeface="Calibri" charset="0"/>
              </a:rPr>
              <a:t>Time-consuming; can take days or weeks</a:t>
            </a:r>
          </a:p>
          <a:p>
            <a:pPr eaLnBrk="1" hangingPunct="1"/>
            <a:r>
              <a:rPr lang="en-US">
                <a:latin typeface="Calibri" charset="0"/>
              </a:rPr>
              <a:t>So</a:t>
            </a:r>
          </a:p>
          <a:p>
            <a:pPr lvl="1" eaLnBrk="1" hangingPunct="1"/>
            <a:r>
              <a:rPr lang="en-US">
                <a:latin typeface="Calibri"/>
                <a:cs typeface="Calibri"/>
              </a:rPr>
              <a:t>Sometimes use </a:t>
            </a:r>
            <a:r>
              <a:rPr lang="en-US" b="1">
                <a:latin typeface="Calibri"/>
                <a:cs typeface="Calibri"/>
              </a:rPr>
              <a:t>intrinsic</a:t>
            </a:r>
            <a:r>
              <a:rPr lang="en-US">
                <a:latin typeface="Calibri"/>
                <a:cs typeface="Calibri"/>
              </a:rPr>
              <a:t> evaluation: </a:t>
            </a:r>
            <a:r>
              <a:rPr lang="en-US" b="1">
                <a:latin typeface="Calibri"/>
                <a:cs typeface="Calibri"/>
              </a:rPr>
              <a:t>perplexity</a:t>
            </a:r>
          </a:p>
          <a:p>
            <a:pPr lvl="1" eaLnBrk="1" hangingPunct="1"/>
            <a:r>
              <a:rPr lang="en-US">
                <a:latin typeface="Calibri"/>
                <a:cs typeface="Calibri"/>
              </a:rPr>
              <a:t>Bad approximation </a:t>
            </a:r>
          </a:p>
          <a:p>
            <a:pPr lvl="2"/>
            <a:r>
              <a:rPr lang="en-US">
                <a:latin typeface="Calibri"/>
                <a:cs typeface="Calibri"/>
              </a:rPr>
              <a:t>unless the test data looks </a:t>
            </a:r>
            <a:r>
              <a:rPr lang="en-US" b="1">
                <a:latin typeface="Calibri"/>
                <a:cs typeface="Calibri"/>
              </a:rPr>
              <a:t>just</a:t>
            </a:r>
            <a:r>
              <a:rPr lang="en-US">
                <a:latin typeface="Calibri"/>
                <a:cs typeface="Calibri"/>
              </a:rPr>
              <a:t> like the training data</a:t>
            </a:r>
          </a:p>
          <a:p>
            <a:pPr lvl="2"/>
            <a:r>
              <a:rPr lang="en-US">
                <a:latin typeface="Calibri"/>
                <a:cs typeface="Calibri"/>
              </a:rPr>
              <a:t>So </a:t>
            </a:r>
            <a:r>
              <a:rPr lang="en-US" b="1">
                <a:latin typeface="Calibri"/>
                <a:cs typeface="Calibri"/>
              </a:rPr>
              <a:t>generally only useful in pilot experiments</a:t>
            </a:r>
          </a:p>
          <a:p>
            <a:pPr lvl="1" eaLnBrk="1" hangingPunct="1"/>
            <a:r>
              <a:rPr lang="en-US">
                <a:latin typeface="Calibri"/>
                <a:cs typeface="Calibri"/>
              </a:rPr>
              <a:t>But is helpful to think about.</a:t>
            </a:r>
          </a:p>
        </p:txBody>
      </p:sp>
    </p:spTree>
    <p:extLst>
      <p:ext uri="{BB962C8B-B14F-4D97-AF65-F5344CB8AC3E}">
        <p14:creationId xmlns:p14="http://schemas.microsoft.com/office/powerpoint/2010/main" val="37488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17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p:txBody>
      </p:sp>
      <p:sp>
        <p:nvSpPr>
          <p:cNvPr id="5" name="Text Box 4"/>
          <p:cNvSpPr txBox="1">
            <a:spLocks noChangeArrowheads="1"/>
          </p:cNvSpPr>
          <p:nvPr/>
        </p:nvSpPr>
        <p:spPr bwMode="auto">
          <a:xfrm>
            <a:off x="1346200" y="3048000"/>
            <a:ext cx="4572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p:txBody>
      </p:sp>
    </p:spTree>
    <p:extLst>
      <p:ext uri="{BB962C8B-B14F-4D97-AF65-F5344CB8AC3E}">
        <p14:creationId xmlns:p14="http://schemas.microsoft.com/office/powerpoint/2010/main" val="154803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Review: Sigmoid</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82" y="2821059"/>
            <a:ext cx="6006182" cy="4036941"/>
          </a:xfrm>
          <a:prstGeom prst="rect">
            <a:avLst/>
          </a:prstGeom>
        </p:spPr>
      </p:pic>
    </p:spTree>
    <p:extLst>
      <p:ext uri="{BB962C8B-B14F-4D97-AF65-F5344CB8AC3E}">
        <p14:creationId xmlns:p14="http://schemas.microsoft.com/office/powerpoint/2010/main" val="639171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143000"/>
            <a:ext cx="7467600" cy="74295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200"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Unigrams are terrible at this game.  (Why?)</a:t>
            </a:r>
          </a:p>
          <a:p>
            <a:pPr>
              <a:lnSpc>
                <a:spcPct val="90000"/>
              </a:lnSpc>
            </a:pPr>
            <a:r>
              <a:rPr lang="en-US" dirty="0">
                <a:latin typeface="Calibri"/>
                <a:ea typeface="ＭＳ Ｐゴシック" charset="0"/>
                <a:cs typeface="Calibri"/>
              </a:rPr>
              <a:t>A better model of a text</a:t>
            </a:r>
          </a:p>
          <a:p>
            <a:pPr lvl="1">
              <a:lnSpc>
                <a:spcPct val="90000"/>
              </a:lnSpc>
            </a:pPr>
            <a:r>
              <a:rPr lang="en-US" dirty="0">
                <a:latin typeface="Calibri"/>
                <a:ea typeface="ＭＳ Ｐゴシック" charset="0"/>
                <a:cs typeface="Calibri"/>
              </a:rPr>
              <a:t> is one which assigns a higher probability to the word that actually occurs</a:t>
            </a:r>
          </a:p>
          <a:p>
            <a:endParaRPr lang="en-US" dirty="0"/>
          </a:p>
        </p:txBody>
      </p:sp>
      <p:sp>
        <p:nvSpPr>
          <p:cNvPr id="5" name="Text Box 4"/>
          <p:cNvSpPr txBox="1">
            <a:spLocks noChangeArrowheads="1"/>
          </p:cNvSpPr>
          <p:nvPr/>
        </p:nvSpPr>
        <p:spPr bwMode="auto">
          <a:xfrm>
            <a:off x="1346200" y="3048000"/>
            <a:ext cx="4572000" cy="1615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solidFill>
                  <a:srgbClr val="FF0000"/>
                </a:solidFill>
                <a:latin typeface="Calibri"/>
                <a:cs typeface="Calibri"/>
              </a:rPr>
              <a:t>I always order pizza with cheese and ____</a:t>
            </a:r>
          </a:p>
          <a:p>
            <a:pPr eaLnBrk="1" hangingPunct="1">
              <a:spcBef>
                <a:spcPct val="50000"/>
              </a:spcBef>
            </a:pPr>
            <a:r>
              <a:rPr lang="en-US" sz="1800" dirty="0">
                <a:solidFill>
                  <a:srgbClr val="FF0000"/>
                </a:solidFill>
                <a:latin typeface="Calibri"/>
                <a:cs typeface="Calibri"/>
              </a:rPr>
              <a:t>The 33</a:t>
            </a:r>
            <a:r>
              <a:rPr lang="en-US" sz="1800" baseline="30000" dirty="0">
                <a:solidFill>
                  <a:srgbClr val="FF0000"/>
                </a:solidFill>
                <a:latin typeface="Calibri"/>
                <a:cs typeface="Calibri"/>
              </a:rPr>
              <a:t>rd</a:t>
            </a:r>
            <a:r>
              <a:rPr lang="en-US" sz="1800" dirty="0">
                <a:solidFill>
                  <a:srgbClr val="FF0000"/>
                </a:solidFill>
                <a:latin typeface="Calibri"/>
                <a:cs typeface="Calibri"/>
              </a:rPr>
              <a:t> President of the US was ____</a:t>
            </a:r>
          </a:p>
          <a:p>
            <a:pPr eaLnBrk="1" hangingPunct="1">
              <a:spcBef>
                <a:spcPct val="50000"/>
              </a:spcBef>
            </a:pPr>
            <a:r>
              <a:rPr lang="en-US" sz="1800" dirty="0">
                <a:solidFill>
                  <a:srgbClr val="FF0000"/>
                </a:solidFill>
                <a:latin typeface="Calibri"/>
                <a:cs typeface="Calibri"/>
              </a:rPr>
              <a:t>I saw a ____</a:t>
            </a:r>
          </a:p>
          <a:p>
            <a:pPr eaLnBrk="1" hangingPunct="1">
              <a:spcBef>
                <a:spcPct val="50000"/>
              </a:spcBef>
            </a:pPr>
            <a:endParaRPr lang="en-US" sz="1800" dirty="0">
              <a:solidFill>
                <a:srgbClr val="FF0000"/>
              </a:solidFill>
              <a:latin typeface="Calibri"/>
              <a:cs typeface="Calibri"/>
            </a:endParaRPr>
          </a:p>
        </p:txBody>
      </p:sp>
      <p:sp>
        <p:nvSpPr>
          <p:cNvPr id="7" name="Text Box 6"/>
          <p:cNvSpPr txBox="1">
            <a:spLocks noChangeArrowheads="1"/>
          </p:cNvSpPr>
          <p:nvPr/>
        </p:nvSpPr>
        <p:spPr bwMode="auto">
          <a:xfrm>
            <a:off x="5969000" y="2325945"/>
            <a:ext cx="1828800"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dirty="0"/>
              <a:t>mushrooms 0.1</a:t>
            </a:r>
          </a:p>
          <a:p>
            <a:pPr eaLnBrk="1" hangingPunct="1">
              <a:spcBef>
                <a:spcPct val="50000"/>
              </a:spcBef>
            </a:pPr>
            <a:r>
              <a:rPr lang="en-US" sz="1600" dirty="0"/>
              <a:t>pepperoni 0.1</a:t>
            </a:r>
          </a:p>
          <a:p>
            <a:pPr eaLnBrk="1" hangingPunct="1">
              <a:spcBef>
                <a:spcPct val="50000"/>
              </a:spcBef>
            </a:pPr>
            <a:r>
              <a:rPr lang="en-US" sz="1600" dirty="0"/>
              <a:t>anchovies 0.01</a:t>
            </a:r>
          </a:p>
          <a:p>
            <a:pPr eaLnBrk="1" hangingPunct="1">
              <a:spcBef>
                <a:spcPct val="50000"/>
              </a:spcBef>
            </a:pPr>
            <a:r>
              <a:rPr lang="en-US" sz="1600" dirty="0"/>
              <a:t>….</a:t>
            </a:r>
          </a:p>
          <a:p>
            <a:pPr eaLnBrk="1" hangingPunct="1">
              <a:spcBef>
                <a:spcPct val="50000"/>
              </a:spcBef>
            </a:pPr>
            <a:r>
              <a:rPr lang="en-US" sz="1600" dirty="0"/>
              <a:t>fried rice 0.0001</a:t>
            </a:r>
          </a:p>
          <a:p>
            <a:pPr eaLnBrk="1" hangingPunct="1">
              <a:spcBef>
                <a:spcPct val="50000"/>
              </a:spcBef>
            </a:pPr>
            <a:r>
              <a:rPr lang="en-US" sz="1600" dirty="0"/>
              <a:t>….</a:t>
            </a:r>
          </a:p>
          <a:p>
            <a:pPr eaLnBrk="1" hangingPunct="1">
              <a:spcBef>
                <a:spcPct val="50000"/>
              </a:spcBef>
            </a:pPr>
            <a:r>
              <a:rPr lang="en-US" sz="1600" dirty="0"/>
              <a:t>and 1e-100</a:t>
            </a:r>
          </a:p>
        </p:txBody>
      </p:sp>
      <p:sp>
        <p:nvSpPr>
          <p:cNvPr id="8" name="AutoShape 7"/>
          <p:cNvSpPr>
            <a:spLocks/>
          </p:cNvSpPr>
          <p:nvPr/>
        </p:nvSpPr>
        <p:spPr bwMode="auto">
          <a:xfrm>
            <a:off x="5501640" y="2325945"/>
            <a:ext cx="304800" cy="23622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5596660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47800" y="990600"/>
            <a:ext cx="7467600" cy="74295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304800" y="2857507"/>
            <a:ext cx="8394526" cy="3139250"/>
          </a:xfrm>
        </p:spPr>
        <p:txBody>
          <a:bodyPr/>
          <a:lstStyle/>
          <a:p>
            <a:pPr marL="0" indent="0">
              <a:buNone/>
            </a:pPr>
            <a:r>
              <a:rPr lang="en-US" dirty="0">
                <a:latin typeface="Calibri" charset="0"/>
              </a:rPr>
              <a:t>Perplexity is the inverse probability of the test set, normalized by the number of words</a:t>
            </a:r>
          </a:p>
        </p:txBody>
      </p:sp>
      <p:sp>
        <p:nvSpPr>
          <p:cNvPr id="2" name="TextBox 1"/>
          <p:cNvSpPr txBox="1"/>
          <p:nvPr/>
        </p:nvSpPr>
        <p:spPr>
          <a:xfrm>
            <a:off x="304801" y="5626471"/>
            <a:ext cx="6970051" cy="369332"/>
          </a:xfrm>
          <a:prstGeom prst="rect">
            <a:avLst/>
          </a:prstGeom>
          <a:noFill/>
        </p:spPr>
        <p:txBody>
          <a:bodyPr wrap="square" rtlCol="0">
            <a:spAutoFit/>
          </a:bodyPr>
          <a:lstStyle/>
          <a:p>
            <a:r>
              <a:rPr lang="en-US" b="1" dirty="0">
                <a:latin typeface="Calibri"/>
                <a:cs typeface="Calibri"/>
              </a:rPr>
              <a:t>Minimizing perplexity is the same as maximizing probability</a:t>
            </a:r>
          </a:p>
        </p:txBody>
      </p:sp>
      <p:sp>
        <p:nvSpPr>
          <p:cNvPr id="8" name="Rectangle 3"/>
          <p:cNvSpPr txBox="1">
            <a:spLocks noChangeArrowheads="1"/>
          </p:cNvSpPr>
          <p:nvPr/>
        </p:nvSpPr>
        <p:spPr bwMode="auto">
          <a:xfrm>
            <a:off x="304799" y="2057400"/>
            <a:ext cx="78486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p:txBody>
      </p:sp>
    </p:spTree>
    <p:extLst>
      <p:ext uri="{BB962C8B-B14F-4D97-AF65-F5344CB8AC3E}">
        <p14:creationId xmlns:p14="http://schemas.microsoft.com/office/powerpoint/2010/main" val="549315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47800" y="990600"/>
            <a:ext cx="7467600" cy="74295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304800" y="2857507"/>
            <a:ext cx="4267200" cy="3139250"/>
          </a:xfrm>
        </p:spPr>
        <p:txBody>
          <a:bodyPr/>
          <a:lstStyle/>
          <a:p>
            <a:pPr marL="0" indent="0">
              <a:buNone/>
            </a:pPr>
            <a:r>
              <a:rPr lang="en-US" dirty="0">
                <a:latin typeface="Calibri" charset="0"/>
              </a:rPr>
              <a:t>Perplexity is the inverse probability of the test set, normalized by the number </a:t>
            </a:r>
            <a:r>
              <a:rPr lang="en-US">
                <a:latin typeface="Calibri" charset="0"/>
              </a:rPr>
              <a:t>of words</a:t>
            </a:r>
            <a:endParaRPr lang="en-US" dirty="0">
              <a:latin typeface="Calibri" charset="0"/>
            </a:endParaRPr>
          </a:p>
          <a:p>
            <a:pPr eaLnBrk="1" hangingPunct="1"/>
            <a:endParaRPr lang="en-US" dirty="0">
              <a:latin typeface="Calibri" charset="0"/>
            </a:endParaRPr>
          </a:p>
          <a:p>
            <a:pPr marL="0" indent="0">
              <a:buNone/>
            </a:pPr>
            <a:r>
              <a:rPr lang="en-US" dirty="0">
                <a:latin typeface="Calibri" charset="0"/>
              </a:rPr>
              <a:t>                                               Chain rule:</a:t>
            </a:r>
          </a:p>
          <a:p>
            <a:pPr marL="0" indent="0">
              <a:buNone/>
            </a:pPr>
            <a:endParaRPr lang="en-US" dirty="0">
              <a:latin typeface="Calibri" charset="0"/>
            </a:endParaRPr>
          </a:p>
          <a:p>
            <a:pPr marL="0" indent="0">
              <a:buNone/>
            </a:pPr>
            <a:r>
              <a:rPr lang="en-US" dirty="0">
                <a:latin typeface="Calibri" charset="0"/>
              </a:rPr>
              <a:t>                                              For bigrams:</a:t>
            </a:r>
          </a:p>
        </p:txBody>
      </p:sp>
      <p:sp>
        <p:nvSpPr>
          <p:cNvPr id="2" name="TextBox 1"/>
          <p:cNvSpPr txBox="1"/>
          <p:nvPr/>
        </p:nvSpPr>
        <p:spPr>
          <a:xfrm>
            <a:off x="304801" y="5626471"/>
            <a:ext cx="6970051" cy="369332"/>
          </a:xfrm>
          <a:prstGeom prst="rect">
            <a:avLst/>
          </a:prstGeom>
          <a:noFill/>
        </p:spPr>
        <p:txBody>
          <a:bodyPr wrap="square" rtlCol="0">
            <a:spAutoFit/>
          </a:bodyPr>
          <a:lstStyle/>
          <a:p>
            <a:r>
              <a:rPr lang="en-US" b="1" dirty="0">
                <a:latin typeface="Calibri"/>
                <a:cs typeface="Calibri"/>
              </a:rPr>
              <a:t>Minimizing perplexity is the same as maximizing probability</a:t>
            </a:r>
          </a:p>
        </p:txBody>
      </p:sp>
      <p:sp>
        <p:nvSpPr>
          <p:cNvPr id="8" name="Rectangle 3"/>
          <p:cNvSpPr txBox="1">
            <a:spLocks noChangeArrowheads="1"/>
          </p:cNvSpPr>
          <p:nvPr/>
        </p:nvSpPr>
        <p:spPr bwMode="auto">
          <a:xfrm>
            <a:off x="381000" y="2057400"/>
            <a:ext cx="78486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FE7B6D1-29B8-47ED-AAB3-8B5C813DCA2C}"/>
                  </a:ext>
                </a:extLst>
              </p:cNvPr>
              <p:cNvSpPr txBox="1"/>
              <p:nvPr/>
            </p:nvSpPr>
            <p:spPr>
              <a:xfrm>
                <a:off x="5703186" y="2818309"/>
                <a:ext cx="2088905" cy="91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𝑃</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e>
                        <m: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𝑁</m:t>
                              </m:r>
                            </m:den>
                          </m:f>
                        </m:sup>
                      </m:sSup>
                    </m:oMath>
                  </m:oMathPara>
                </a14:m>
                <a:endParaRPr lang="en-US" sz="1350" dirty="0"/>
              </a:p>
              <a:p>
                <a:pPr/>
                <a14:m>
                  <m:oMathPara xmlns:m="http://schemas.openxmlformats.org/officeDocument/2006/math">
                    <m:oMathParaPr>
                      <m:jc m:val="centerGroup"/>
                    </m:oMathParaPr>
                    <m:oMath xmlns:m="http://schemas.openxmlformats.org/officeDocument/2006/math">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den>
                          </m:f>
                        </m:e>
                      </m:rad>
                    </m:oMath>
                  </m:oMathPara>
                </a14:m>
                <a:endParaRPr lang="en-US" sz="1350" dirty="0"/>
              </a:p>
            </p:txBody>
          </p:sp>
        </mc:Choice>
        <mc:Fallback>
          <p:sp>
            <p:nvSpPr>
              <p:cNvPr id="4" name="TextBox 3">
                <a:extLst>
                  <a:ext uri="{FF2B5EF4-FFF2-40B4-BE49-F238E27FC236}">
                    <a16:creationId xmlns:a16="http://schemas.microsoft.com/office/drawing/2014/main" id="{9FE7B6D1-29B8-47ED-AAB3-8B5C813DCA2C}"/>
                  </a:ext>
                </a:extLst>
              </p:cNvPr>
              <p:cNvSpPr txBox="1">
                <a:spLocks noRot="1" noChangeAspect="1" noMove="1" noResize="1" noEditPoints="1" noAdjustHandles="1" noChangeArrowheads="1" noChangeShapeType="1" noTextEdit="1"/>
              </p:cNvSpPr>
              <p:nvPr/>
            </p:nvSpPr>
            <p:spPr>
              <a:xfrm>
                <a:off x="5703186" y="2818309"/>
                <a:ext cx="2088905" cy="914930"/>
              </a:xfrm>
              <a:prstGeom prst="rect">
                <a:avLst/>
              </a:prstGeom>
              <a:blipFill>
                <a:blip r:embed="rId3"/>
                <a:stretch>
                  <a:fillRect l="-12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789A2E0-8F35-4AEE-B182-1FBA6D131BFC}"/>
                  </a:ext>
                </a:extLst>
              </p:cNvPr>
              <p:cNvSpPr txBox="1"/>
              <p:nvPr/>
            </p:nvSpPr>
            <p:spPr>
              <a:xfrm>
                <a:off x="5338927" y="3937049"/>
                <a:ext cx="2808910"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5" name="TextBox 4">
                <a:extLst>
                  <a:ext uri="{FF2B5EF4-FFF2-40B4-BE49-F238E27FC236}">
                    <a16:creationId xmlns:a16="http://schemas.microsoft.com/office/drawing/2014/main" id="{B789A2E0-8F35-4AEE-B182-1FBA6D131BFC}"/>
                  </a:ext>
                </a:extLst>
              </p:cNvPr>
              <p:cNvSpPr txBox="1">
                <a:spLocks noRot="1" noChangeAspect="1" noMove="1" noResize="1" noEditPoints="1" noAdjustHandles="1" noChangeArrowheads="1" noChangeShapeType="1" noTextEdit="1"/>
              </p:cNvSpPr>
              <p:nvPr/>
            </p:nvSpPr>
            <p:spPr>
              <a:xfrm>
                <a:off x="5338927" y="3937049"/>
                <a:ext cx="2808910" cy="1015984"/>
              </a:xfrm>
              <a:prstGeom prst="rect">
                <a:avLst/>
              </a:prstGeom>
              <a:blipFill>
                <a:blip r:embed="rId4"/>
                <a:stretch>
                  <a:fillRect l="-901" t="-55556" b="-7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4581685-13E1-4425-B8CF-F3F88EA68DF9}"/>
                  </a:ext>
                </a:extLst>
              </p:cNvPr>
              <p:cNvSpPr txBox="1"/>
              <p:nvPr/>
            </p:nvSpPr>
            <p:spPr>
              <a:xfrm>
                <a:off x="5140927" y="4811340"/>
                <a:ext cx="2137636"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12" name="TextBox 11">
                <a:extLst>
                  <a:ext uri="{FF2B5EF4-FFF2-40B4-BE49-F238E27FC236}">
                    <a16:creationId xmlns:a16="http://schemas.microsoft.com/office/drawing/2014/main" id="{34581685-13E1-4425-B8CF-F3F88EA68DF9}"/>
                  </a:ext>
                </a:extLst>
              </p:cNvPr>
              <p:cNvSpPr txBox="1">
                <a:spLocks noRot="1" noChangeAspect="1" noMove="1" noResize="1" noEditPoints="1" noAdjustHandles="1" noChangeArrowheads="1" noChangeShapeType="1" noTextEdit="1"/>
              </p:cNvSpPr>
              <p:nvPr/>
            </p:nvSpPr>
            <p:spPr>
              <a:xfrm>
                <a:off x="5140927" y="4811340"/>
                <a:ext cx="2137636" cy="1015984"/>
              </a:xfrm>
              <a:prstGeom prst="rect">
                <a:avLst/>
              </a:prstGeom>
              <a:blipFill>
                <a:blip r:embed="rId5"/>
                <a:stretch>
                  <a:fillRect l="-1183" t="-56790" b="-77778"/>
                </a:stretch>
              </a:blipFill>
            </p:spPr>
            <p:txBody>
              <a:bodyPr/>
              <a:lstStyle/>
              <a:p>
                <a:r>
                  <a:rPr lang="en-US">
                    <a:noFill/>
                  </a:rPr>
                  <a:t> </a:t>
                </a:r>
              </a:p>
            </p:txBody>
          </p:sp>
        </mc:Fallback>
      </mc:AlternateContent>
    </p:spTree>
    <p:extLst>
      <p:ext uri="{BB962C8B-B14F-4D97-AF65-F5344CB8AC3E}">
        <p14:creationId xmlns:p14="http://schemas.microsoft.com/office/powerpoint/2010/main" val="3075051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2633346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6A28365-90A2-45EB-A898-EB4432C4B784}"/>
                  </a:ext>
                </a:extLst>
              </p:cNvPr>
              <p:cNvSpPr txBox="1"/>
              <p:nvPr/>
            </p:nvSpPr>
            <p:spPr>
              <a:xfrm>
                <a:off x="1305018" y="3377711"/>
                <a:ext cx="2777555" cy="2015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r>
                            <a:rPr lang="en-US" i="1">
                              <a:latin typeface="Cambria Math" panose="02040503050406030204" pitchFamily="18" charset="0"/>
                            </a:rPr>
                            <m:t>𝑃𝑃</m:t>
                          </m:r>
                          <m:d>
                            <m:dPr>
                              <m:ctrlPr>
                                <a:rPr lang="en-US" i="1">
                                  <a:latin typeface="Cambria Math" panose="02040503050406030204" pitchFamily="18" charset="0"/>
                                </a:rPr>
                              </m:ctrlPr>
                            </m:dPr>
                            <m:e>
                              <m:r>
                                <a:rPr lang="en-US" i="1">
                                  <a:latin typeface="Cambria Math" panose="02040503050406030204" pitchFamily="18" charset="0"/>
                                </a:rPr>
                                <m:t>𝑊</m:t>
                              </m:r>
                            </m:e>
                          </m:d>
                          <m:r>
                            <a:rPr lang="en-US" i="1">
                              <a:latin typeface="Cambria Math" panose="02040503050406030204" pitchFamily="18" charset="0"/>
                            </a:rPr>
                            <m:t>&amp;=</m:t>
                          </m:r>
                          <m:r>
                            <a:rPr lang="en-US" i="1">
                              <a:latin typeface="Cambria Math" panose="02040503050406030204" pitchFamily="18" charset="0"/>
                            </a:rPr>
                            <m:t>𝑃</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𝑁</m:t>
                                      </m:r>
                                    </m:sub>
                                  </m:sSub>
                                </m:e>
                              </m:d>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sup>
                          </m:sSup>
                        </m:e>
                        <m:e>
                          <m:r>
                            <a:rPr lang="en-US" i="1">
                              <a:latin typeface="Cambria Math" panose="02040503050406030204" pitchFamily="18" charset="0"/>
                            </a:rPr>
                            <m:t>&amp;=</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e>
                                  </m:d>
                                </m:e>
                                <m:sup>
                                  <m:r>
                                    <a:rPr lang="en-US" i="1">
                                      <a:latin typeface="Cambria Math" panose="02040503050406030204" pitchFamily="18" charset="0"/>
                                    </a:rPr>
                                    <m:t>𝑁</m:t>
                                  </m:r>
                                </m:sup>
                              </m:sSup>
                            </m:e>
                            <m: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sup>
                          </m:sSup>
                        </m:e>
                        <m:e>
                          <m:r>
                            <a:rPr lang="en-US" i="1">
                              <a:latin typeface="Cambria Math" panose="02040503050406030204" pitchFamily="18" charset="0"/>
                            </a:rPr>
                            <m:t>&amp;=</m:t>
                          </m:r>
                          <m:sSup>
                            <m:sSupPr>
                              <m:ctrlPr>
                                <a:rPr lang="en-US" i="1">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10</m:t>
                                  </m:r>
                                </m:den>
                              </m:f>
                            </m:e>
                            <m:sup>
                              <m:r>
                                <a:rPr lang="en-US" i="1">
                                  <a:latin typeface="Cambria Math" panose="02040503050406030204" pitchFamily="18" charset="0"/>
                                </a:rPr>
                                <m:t>−1</m:t>
                              </m:r>
                            </m:sup>
                          </m:sSup>
                        </m:e>
                        <m:e>
                          <m:r>
                            <a:rPr lang="en-US" i="1">
                              <a:latin typeface="Cambria Math" panose="02040503050406030204" pitchFamily="18" charset="0"/>
                            </a:rPr>
                            <m:t>&amp;=10</m:t>
                          </m:r>
                        </m:e>
                      </m:eqArr>
                    </m:oMath>
                  </m:oMathPara>
                </a14:m>
                <a:endParaRPr lang="en-US" dirty="0"/>
              </a:p>
            </p:txBody>
          </p:sp>
        </mc:Choice>
        <mc:Fallback>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1305018" y="3377711"/>
                <a:ext cx="2777555" cy="2015680"/>
              </a:xfrm>
              <a:prstGeom prst="rect">
                <a:avLst/>
              </a:prstGeom>
              <a:blipFill>
                <a:blip r:embed="rId3"/>
                <a:stretch>
                  <a:fillRect l="-1370" b="-6875"/>
                </a:stretch>
              </a:blipFill>
            </p:spPr>
            <p:txBody>
              <a:bodyPr/>
              <a:lstStyle/>
              <a:p>
                <a:r>
                  <a:rPr lang="en-US">
                    <a:noFill/>
                  </a:rPr>
                  <a:t> </a:t>
                </a:r>
              </a:p>
            </p:txBody>
          </p:sp>
        </mc:Fallback>
      </mc:AlternateContent>
    </p:spTree>
    <p:extLst>
      <p:ext uri="{BB962C8B-B14F-4D97-AF65-F5344CB8AC3E}">
        <p14:creationId xmlns:p14="http://schemas.microsoft.com/office/powerpoint/2010/main" val="3869511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3505200"/>
          <a:ext cx="7391400" cy="206502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107442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
        <p:nvSpPr>
          <p:cNvPr id="3" name="Rectangle 2"/>
          <p:cNvSpPr/>
          <p:nvPr/>
        </p:nvSpPr>
        <p:spPr>
          <a:xfrm>
            <a:off x="1786525" y="1848267"/>
            <a:ext cx="4472699" cy="300082"/>
          </a:xfrm>
          <a:prstGeom prst="rect">
            <a:avLst/>
          </a:prstGeom>
        </p:spPr>
        <p:txBody>
          <a:bodyPr wrap="none">
            <a:spAutoFit/>
          </a:bodyPr>
          <a:lstStyle/>
          <a:p>
            <a:r>
              <a:rPr lang="en-US" sz="1350" b="1">
                <a:cs typeface="Calibri"/>
              </a:rPr>
              <a:t>Minimizing perplexity is the same as maximizing probability</a:t>
            </a:r>
            <a:endParaRPr lang="en-US" sz="1350" b="1" dirty="0">
              <a:cs typeface="Calibri"/>
            </a:endParaRPr>
          </a:p>
        </p:txBody>
      </p:sp>
    </p:spTree>
    <p:extLst>
      <p:ext uri="{BB962C8B-B14F-4D97-AF65-F5344CB8AC3E}">
        <p14:creationId xmlns:p14="http://schemas.microsoft.com/office/powerpoint/2010/main" val="656713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Generalization and zeros</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8979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304800" y="2209800"/>
            <a:ext cx="3962400" cy="3200400"/>
          </a:xfrm>
        </p:spPr>
        <p:txBody>
          <a:bodyPr/>
          <a:lstStyle/>
          <a:p>
            <a:pPr eaLnBrk="1" hangingPunct="1"/>
            <a:r>
              <a:rPr lang="en-US" sz="1800" dirty="0">
                <a:latin typeface="Calibri" charset="0"/>
              </a:rPr>
              <a:t>Choose a random bigram </a:t>
            </a:r>
          </a:p>
          <a:p>
            <a:pPr marL="0" indent="0">
              <a:buNone/>
            </a:pPr>
            <a:r>
              <a:rPr lang="en-US" sz="1800" dirty="0">
                <a:latin typeface="Calibri" charset="0"/>
              </a:rPr>
              <a:t>     (&lt;s&gt;, w) according to its probability</a:t>
            </a:r>
          </a:p>
          <a:p>
            <a:pPr eaLnBrk="1" hangingPunct="1"/>
            <a:r>
              <a:rPr lang="en-US" sz="1800" dirty="0">
                <a:latin typeface="Calibri" charset="0"/>
              </a:rPr>
              <a:t>Now choose a random bigram (w, x) according to its probability</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2362200"/>
            <a:ext cx="5257800" cy="33337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751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99060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a:buNone/>
            </a:pPr>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66800" y="2442240"/>
            <a:ext cx="7463322" cy="3015107"/>
          </a:xfrm>
          <a:prstGeom prst="rect">
            <a:avLst/>
          </a:prstGeom>
          <a:noFill/>
          <a:ln w="9525">
            <a:noFill/>
            <a:miter lim="800000"/>
            <a:headEnd/>
            <a:tailEnd/>
          </a:ln>
        </p:spPr>
      </p:pic>
    </p:spTree>
    <p:extLst>
      <p:ext uri="{BB962C8B-B14F-4D97-AF65-F5344CB8AC3E}">
        <p14:creationId xmlns:p14="http://schemas.microsoft.com/office/powerpoint/2010/main" val="3858869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304800" y="2209800"/>
            <a:ext cx="8534400" cy="3657600"/>
          </a:xfrm>
        </p:spPr>
        <p:txBody>
          <a:bodyPr/>
          <a:lstStyle/>
          <a:p>
            <a:r>
              <a:rPr lang="en-US" sz="3200" dirty="0">
                <a:latin typeface="Calibri" charset="0"/>
              </a:rPr>
              <a:t>V=29,066 types, N=884,647 tokens</a:t>
            </a:r>
          </a:p>
        </p:txBody>
      </p:sp>
    </p:spTree>
    <p:extLst>
      <p:ext uri="{BB962C8B-B14F-4D97-AF65-F5344CB8AC3E}">
        <p14:creationId xmlns:p14="http://schemas.microsoft.com/office/powerpoint/2010/main" val="2188894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Learning</a:t>
            </a:r>
          </a:p>
        </p:txBody>
      </p:sp>
      <p:sp>
        <p:nvSpPr>
          <p:cNvPr id="3" name="Content Placeholder 2"/>
          <p:cNvSpPr>
            <a:spLocks noGrp="1"/>
          </p:cNvSpPr>
          <p:nvPr>
            <p:ph idx="1"/>
          </p:nvPr>
        </p:nvSpPr>
        <p:spPr/>
        <p:txBody>
          <a:bodyPr>
            <a:normAutofit/>
          </a:bodyPr>
          <a:lstStyle/>
          <a:p>
            <a:r>
              <a:rPr lang="en-US" sz="2400"/>
              <a:t>How do we get the weights of the model? We learn the parameters (weights + bias) via learning.  This requires 2 components:</a:t>
            </a:r>
          </a:p>
          <a:p>
            <a:pPr marL="457200" indent="-457200">
              <a:buFont typeface="+mj-lt"/>
              <a:buAutoNum type="arabicPeriod"/>
            </a:pPr>
            <a:r>
              <a:rPr lang="en-US" sz="2400"/>
              <a:t>An objective function or </a:t>
            </a:r>
            <a:r>
              <a:rPr lang="en-US" sz="2400" b="1"/>
              <a:t>loss function</a:t>
            </a:r>
            <a:r>
              <a:rPr lang="en-US" sz="2400"/>
              <a:t> that tells us </a:t>
            </a:r>
            <a:r>
              <a:rPr lang="en-US" sz="2400" i="1"/>
              <a:t>distance </a:t>
            </a:r>
            <a:r>
              <a:rPr lang="en-US" sz="2400"/>
              <a:t>between the system output and the gold output.  We use </a:t>
            </a:r>
            <a:r>
              <a:rPr lang="en-US" sz="2400" b="1"/>
              <a:t>cross-entropy loss</a:t>
            </a:r>
            <a:r>
              <a:rPr lang="en-US" sz="2400"/>
              <a:t>. </a:t>
            </a:r>
            <a:endParaRPr lang="en-US" sz="2400" b="1"/>
          </a:p>
          <a:p>
            <a:pPr marL="457200" indent="-457200">
              <a:buFont typeface="+mj-lt"/>
              <a:buAutoNum type="arabicPeriod"/>
            </a:pPr>
            <a:r>
              <a:rPr lang="en-US" sz="2400"/>
              <a:t>An algorithm for optimizing</a:t>
            </a:r>
            <a:r>
              <a:rPr lang="en-US" sz="2400" b="1"/>
              <a:t> </a:t>
            </a:r>
            <a:r>
              <a:rPr lang="en-US" sz="2400"/>
              <a:t>the objective function.  We will use stochastic gradient descent to </a:t>
            </a:r>
            <a:r>
              <a:rPr lang="en-US" sz="2400" b="1"/>
              <a:t>minimize</a:t>
            </a:r>
            <a:r>
              <a:rPr lang="en-US" sz="2400"/>
              <a:t> the </a:t>
            </a:r>
            <a:r>
              <a:rPr lang="en-US" sz="2400" b="1"/>
              <a:t>loss function.  </a:t>
            </a:r>
            <a:r>
              <a:rPr lang="en-US" sz="2400"/>
              <a:t>(We’ll cover SGD later when we get to neural networks).</a:t>
            </a:r>
          </a:p>
          <a:p>
            <a:endParaRPr lang="en-US" sz="2400" dirty="0"/>
          </a:p>
        </p:txBody>
      </p:sp>
    </p:spTree>
    <p:extLst>
      <p:ext uri="{BB962C8B-B14F-4D97-AF65-F5344CB8AC3E}">
        <p14:creationId xmlns:p14="http://schemas.microsoft.com/office/powerpoint/2010/main" val="25386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304800" y="2209800"/>
            <a:ext cx="8534400" cy="3657600"/>
          </a:xfrm>
        </p:spPr>
        <p:txBody>
          <a:bodyPr/>
          <a:lstStyle/>
          <a:p>
            <a:pPr eaLnBrk="1" hangingPunct="1"/>
            <a:r>
              <a:rPr lang="en-US" sz="3200" dirty="0">
                <a:latin typeface="Calibri" charset="0"/>
              </a:rPr>
              <a:t>N=884,647 tokens, V=29,066</a:t>
            </a:r>
          </a:p>
          <a:p>
            <a:pPr eaLnBrk="1" hangingPunct="1"/>
            <a:r>
              <a:rPr lang="en-US" sz="3200" dirty="0">
                <a:latin typeface="Calibri" charset="0"/>
              </a:rPr>
              <a:t>Shakespeare produced 300,000 bigram types out of V</a:t>
            </a:r>
            <a:r>
              <a:rPr lang="en-US" sz="3200" baseline="30000" dirty="0">
                <a:latin typeface="Calibri" charset="0"/>
              </a:rPr>
              <a:t>2</a:t>
            </a:r>
            <a:r>
              <a:rPr lang="en-US" sz="3200" dirty="0">
                <a:latin typeface="Calibri" charset="0"/>
              </a:rPr>
              <a:t>= 844 million possible bigrams.</a:t>
            </a:r>
          </a:p>
          <a:p>
            <a:pPr lvl="1"/>
            <a:r>
              <a:rPr lang="en-US" sz="2800" dirty="0">
                <a:latin typeface="Calibri" charset="0"/>
              </a:rPr>
              <a:t>So 99.96% of the possible bigrams were never seen (have zero entries in the table)</a:t>
            </a:r>
          </a:p>
          <a:p>
            <a:pPr eaLnBrk="1" hangingPunct="1"/>
            <a:r>
              <a:rPr lang="en-US" sz="3200" dirty="0">
                <a:latin typeface="Calibri" charset="0"/>
              </a:rPr>
              <a:t>4-grams worse:   What's coming out looks like Shakespeare because it </a:t>
            </a:r>
            <a:r>
              <a:rPr lang="en-US" sz="3200" b="1" i="1" dirty="0">
                <a:latin typeface="Calibri" charset="0"/>
              </a:rPr>
              <a:t>is</a:t>
            </a:r>
            <a:r>
              <a:rPr lang="en-US" sz="3200" dirty="0">
                <a:latin typeface="Calibri" charset="0"/>
              </a:rPr>
              <a:t> Shakespeare</a:t>
            </a:r>
          </a:p>
          <a:p>
            <a:pPr eaLnBrk="1" hangingPunct="1"/>
            <a:endParaRPr lang="en-US" dirty="0">
              <a:latin typeface="Calibri" charset="0"/>
            </a:endParaRPr>
          </a:p>
        </p:txBody>
      </p:sp>
    </p:spTree>
    <p:extLst>
      <p:ext uri="{BB962C8B-B14F-4D97-AF65-F5344CB8AC3E}">
        <p14:creationId xmlns:p14="http://schemas.microsoft.com/office/powerpoint/2010/main" val="28836124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9226" y="2362201"/>
            <a:ext cx="8150351" cy="2992517"/>
          </a:xfrm>
          <a:prstGeom prst="rect">
            <a:avLst/>
          </a:prstGeom>
          <a:noFill/>
          <a:ln w="9525">
            <a:noFill/>
            <a:miter lim="800000"/>
            <a:headEnd/>
            <a:tailEnd/>
          </a:ln>
        </p:spPr>
      </p:pic>
    </p:spTree>
    <p:extLst>
      <p:ext uri="{BB962C8B-B14F-4D97-AF65-F5344CB8AC3E}">
        <p14:creationId xmlns:p14="http://schemas.microsoft.com/office/powerpoint/2010/main" val="3264328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14400"/>
            <a:ext cx="7467600" cy="1066800"/>
          </a:xfrm>
        </p:spPr>
        <p:txBody>
          <a:bodyPr/>
          <a:lstStyle/>
          <a:p>
            <a:r>
              <a:rPr lang="en-US" dirty="0"/>
              <a:t>Can you guess the author of these random 3-gram sentences?</a:t>
            </a:r>
          </a:p>
        </p:txBody>
      </p:sp>
      <p:sp>
        <p:nvSpPr>
          <p:cNvPr id="3" name="Content Placeholder 2"/>
          <p:cNvSpPr>
            <a:spLocks noGrp="1"/>
          </p:cNvSpPr>
          <p:nvPr>
            <p:ph idx="1"/>
          </p:nvPr>
        </p:nvSpPr>
        <p:spPr/>
        <p:txBody>
          <a:bodyPr/>
          <a:lstStyle/>
          <a:p>
            <a:pPr marL="0" indent="0">
              <a:buNone/>
            </a:pPr>
            <a:r>
              <a:rPr lang="en-US" dirty="0"/>
              <a:t>They also point to ninety nine point six billion dollars from two hundred four oh six three percent of the rates of interest stores as Mexico and gram Brazil on market conditions </a:t>
            </a:r>
          </a:p>
          <a:p>
            <a:pPr marL="0" indent="0">
              <a:buNone/>
            </a:pPr>
            <a:endParaRPr lang="en-US" dirty="0"/>
          </a:p>
          <a:p>
            <a:pPr marL="0" indent="0">
              <a:buNone/>
            </a:pPr>
            <a:r>
              <a:rPr lang="en-US" dirty="0"/>
              <a:t>This shall forbid it should be branded, if renown made it empty.</a:t>
            </a:r>
          </a:p>
          <a:p>
            <a:pPr marL="0" indent="0">
              <a:buNone/>
            </a:pPr>
            <a:r>
              <a:rPr lang="en-US" dirty="0"/>
              <a:t> </a:t>
            </a:r>
          </a:p>
          <a:p>
            <a:pPr marL="0" indent="0">
              <a:buNone/>
            </a:pPr>
            <a:r>
              <a:rPr lang="en-US" dirty="0"/>
              <a:t>“You are uniformly charming!” cried he, with a smile of associating and now and then I bowed and they perceived a chaise and four to wish for. </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spTree>
    <p:extLst>
      <p:ext uri="{BB962C8B-B14F-4D97-AF65-F5344CB8AC3E}">
        <p14:creationId xmlns:p14="http://schemas.microsoft.com/office/powerpoint/2010/main" val="3649912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2800" dirty="0">
                <a:latin typeface="Calibri" charset="0"/>
              </a:rPr>
              <a:t>N-grams only work well for word prediction if the test corpus looks like the training corpus</a:t>
            </a:r>
          </a:p>
          <a:p>
            <a:pPr lvl="1"/>
            <a:r>
              <a:rPr lang="en-US" sz="2800" dirty="0">
                <a:latin typeface="Calibri" charset="0"/>
              </a:rPr>
              <a:t>In real life, it often doesn’t</a:t>
            </a:r>
          </a:p>
          <a:p>
            <a:pPr lvl="1"/>
            <a:r>
              <a:rPr lang="en-US" sz="2800" dirty="0">
                <a:latin typeface="Calibri" charset="0"/>
              </a:rPr>
              <a:t>We need to train robust models that generalize!</a:t>
            </a:r>
          </a:p>
          <a:p>
            <a:pPr lvl="1"/>
            <a:r>
              <a:rPr lang="en-US" sz="2800" dirty="0">
                <a:latin typeface="Calibri" charset="0"/>
              </a:rPr>
              <a:t>One kind of generalization: Zeros!</a:t>
            </a:r>
          </a:p>
          <a:p>
            <a:pPr lvl="2"/>
            <a:r>
              <a:rPr lang="en-US" sz="2800" dirty="0">
                <a:latin typeface="Calibri" charset="0"/>
              </a:rPr>
              <a:t>Things that don’t ever occur in the training set</a:t>
            </a:r>
          </a:p>
          <a:p>
            <a:pPr lvl="3"/>
            <a:r>
              <a:rPr lang="en-US" sz="2800" dirty="0">
                <a:latin typeface="Calibri" charset="0"/>
              </a:rPr>
              <a:t>But occur in the test set</a:t>
            </a:r>
          </a:p>
        </p:txBody>
      </p:sp>
    </p:spTree>
    <p:extLst>
      <p:ext uri="{BB962C8B-B14F-4D97-AF65-F5344CB8AC3E}">
        <p14:creationId xmlns:p14="http://schemas.microsoft.com/office/powerpoint/2010/main" val="14413215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2039044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Smoothing: Add-one (Laplace) smoothing</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9205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990600"/>
            <a:ext cx="7467600" cy="742950"/>
          </a:xfrm>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76200" y="1997140"/>
            <a:ext cx="8229600" cy="4038600"/>
          </a:xfrm>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2286000"/>
            <a:ext cx="24384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1524000" y="4191001"/>
            <a:ext cx="24384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4724400" y="19812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4305300" y="27051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43" name="Rectangle 16"/>
          <p:cNvSpPr>
            <a:spLocks noChangeArrowheads="1"/>
          </p:cNvSpPr>
          <p:nvPr/>
        </p:nvSpPr>
        <p:spPr bwMode="auto">
          <a:xfrm rot="16200000">
            <a:off x="4991100" y="2933700"/>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reports</a:t>
            </a:r>
          </a:p>
        </p:txBody>
      </p:sp>
      <p:sp>
        <p:nvSpPr>
          <p:cNvPr id="44" name="Rectangle 17"/>
          <p:cNvSpPr>
            <a:spLocks noChangeArrowheads="1"/>
          </p:cNvSpPr>
          <p:nvPr/>
        </p:nvSpPr>
        <p:spPr bwMode="auto">
          <a:xfrm rot="16200000">
            <a:off x="56769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claims</a:t>
            </a:r>
          </a:p>
        </p:txBody>
      </p:sp>
      <p:sp>
        <p:nvSpPr>
          <p:cNvPr id="45" name="Text Box 18"/>
          <p:cNvSpPr txBox="1">
            <a:spLocks noChangeArrowheads="1"/>
          </p:cNvSpPr>
          <p:nvPr/>
        </p:nvSpPr>
        <p:spPr bwMode="auto">
          <a:xfrm rot="16200000">
            <a:off x="6423025" y="2908886"/>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61341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6804025" y="29168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7185025" y="29168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8001000" y="2971801"/>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4724400" y="41910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4305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52" name="Rectangle 7"/>
          <p:cNvSpPr>
            <a:spLocks noChangeArrowheads="1"/>
          </p:cNvSpPr>
          <p:nvPr/>
        </p:nvSpPr>
        <p:spPr bwMode="auto">
          <a:xfrm rot="16200000">
            <a:off x="4991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3" name="Rectangle 8"/>
          <p:cNvSpPr>
            <a:spLocks noChangeArrowheads="1"/>
          </p:cNvSpPr>
          <p:nvPr/>
        </p:nvSpPr>
        <p:spPr bwMode="auto">
          <a:xfrm rot="16200000">
            <a:off x="5676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4" name="Text Box 9"/>
          <p:cNvSpPr txBox="1">
            <a:spLocks noChangeArrowheads="1"/>
          </p:cNvSpPr>
          <p:nvPr/>
        </p:nvSpPr>
        <p:spPr bwMode="auto">
          <a:xfrm rot="16200000">
            <a:off x="634682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6134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675957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7216775" y="50504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8001000" y="5181601"/>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4419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sz="1400"/>
              <a:t>allegations</a:t>
            </a:r>
          </a:p>
        </p:txBody>
      </p:sp>
      <p:sp>
        <p:nvSpPr>
          <p:cNvPr id="60" name="Rectangle 24"/>
          <p:cNvSpPr>
            <a:spLocks noChangeArrowheads="1"/>
          </p:cNvSpPr>
          <p:nvPr/>
        </p:nvSpPr>
        <p:spPr bwMode="auto">
          <a:xfrm rot="16200000">
            <a:off x="5105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sz="1400"/>
              <a:t>reports</a:t>
            </a:r>
          </a:p>
        </p:txBody>
      </p:sp>
      <p:sp>
        <p:nvSpPr>
          <p:cNvPr id="61" name="Rectangle 25"/>
          <p:cNvSpPr>
            <a:spLocks noChangeArrowheads="1"/>
          </p:cNvSpPr>
          <p:nvPr/>
        </p:nvSpPr>
        <p:spPr bwMode="auto">
          <a:xfrm rot="16200000">
            <a:off x="5753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6210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6858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7315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7772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Tree>
    <p:extLst>
      <p:ext uri="{BB962C8B-B14F-4D97-AF65-F5344CB8AC3E}">
        <p14:creationId xmlns:p14="http://schemas.microsoft.com/office/powerpoint/2010/main" val="2454188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828800" y="860361"/>
            <a:ext cx="7162800" cy="968440"/>
          </a:xfrm>
        </p:spPr>
        <p:txBody>
          <a:bodyPr/>
          <a:lstStyle/>
          <a:p>
            <a:pPr eaLnBrk="1" hangingPunct="1"/>
            <a:r>
              <a:rPr lang="en-US" dirty="0"/>
              <a:t>Add-one estimation</a:t>
            </a:r>
          </a:p>
        </p:txBody>
      </p:sp>
      <p:sp>
        <p:nvSpPr>
          <p:cNvPr id="110595" name="Rectangle 3"/>
          <p:cNvSpPr>
            <a:spLocks noGrp="1" noChangeArrowheads="1"/>
          </p:cNvSpPr>
          <p:nvPr>
            <p:ph sz="quarter" idx="1"/>
          </p:nvPr>
        </p:nvSpPr>
        <p:spPr/>
        <p:txBody>
          <a:bodyPr>
            <a:normAutofit fontScale="92500"/>
          </a:bodyPr>
          <a:lstStyle/>
          <a:p>
            <a:pPr marL="0" indent="0">
              <a:buNone/>
            </a:pPr>
            <a:r>
              <a:rPr lang="en-US" sz="2800" dirty="0">
                <a:latin typeface="Calibri" charset="0"/>
              </a:rPr>
              <a:t>Also called Laplace smoothing</a:t>
            </a:r>
          </a:p>
          <a:p>
            <a:pPr marL="0" indent="0">
              <a:buNone/>
            </a:pPr>
            <a:r>
              <a:rPr lang="en-US" sz="2800" dirty="0">
                <a:latin typeface="Calibri" charset="0"/>
              </a:rPr>
              <a:t>Pretend we saw each word one more time than we did</a:t>
            </a:r>
          </a:p>
          <a:p>
            <a:pPr marL="0" indent="0">
              <a:buNone/>
            </a:pPr>
            <a:r>
              <a:rPr lang="en-US" sz="2800" dirty="0">
                <a:latin typeface="Calibri" charset="0"/>
              </a:rPr>
              <a:t>Just add one to all the counts!</a:t>
            </a:r>
          </a:p>
          <a:p>
            <a:pPr marL="0" indent="0">
              <a:buNone/>
            </a:pPr>
            <a:endParaRPr lang="en-US" sz="2800" dirty="0">
              <a:latin typeface="Calibri" charset="0"/>
            </a:endParaRPr>
          </a:p>
          <a:p>
            <a:pPr marL="0" indent="0">
              <a:buNone/>
            </a:pPr>
            <a:r>
              <a:rPr lang="en-US" sz="2800" dirty="0">
                <a:latin typeface="Calibri" charset="0"/>
              </a:rPr>
              <a:t>MLE estimate:</a:t>
            </a:r>
          </a:p>
          <a:p>
            <a:pPr marL="0" indent="0">
              <a:buNone/>
            </a:pPr>
            <a:endParaRPr lang="en-US" sz="2800" dirty="0">
              <a:latin typeface="Calibri" charset="0"/>
            </a:endParaRPr>
          </a:p>
          <a:p>
            <a:pPr marL="0" indent="0">
              <a:buNone/>
            </a:pPr>
            <a:r>
              <a:rPr lang="en-US" sz="2800" dirty="0">
                <a:latin typeface="Calibri" charset="0"/>
              </a:rPr>
              <a:t>Add-1 estimate:</a:t>
            </a:r>
          </a:p>
          <a:p>
            <a:pPr marL="0" indent="0">
              <a:buNone/>
            </a:pPr>
            <a:endParaRPr lang="en-US" sz="2800" dirty="0">
              <a:latin typeface="Calibri"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02128DE-498C-46E8-8DC7-5DC047C74410}"/>
                  </a:ext>
                </a:extLst>
              </p:cNvPr>
              <p:cNvSpPr txBox="1"/>
              <p:nvPr/>
            </p:nvSpPr>
            <p:spPr>
              <a:xfrm>
                <a:off x="4777801" y="3863756"/>
                <a:ext cx="335848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𝑀𝐿𝐸</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4777801" y="3863756"/>
                <a:ext cx="3358483" cy="684546"/>
              </a:xfrm>
              <a:prstGeom prst="rect">
                <a:avLst/>
              </a:prstGeom>
              <a:blipFill>
                <a:blip r:embed="rId3"/>
                <a:stretch>
                  <a:fillRect l="-1128"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6C3CD1-FCF2-4C5D-B006-107DC6F68C81}"/>
                  </a:ext>
                </a:extLst>
              </p:cNvPr>
              <p:cNvSpPr txBox="1"/>
              <p:nvPr/>
            </p:nvSpPr>
            <p:spPr>
              <a:xfrm>
                <a:off x="4572000" y="4806730"/>
                <a:ext cx="40451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𝐴𝑑𝑑</m:t>
                          </m:r>
                          <m:r>
                            <a:rPr lang="en-US" sz="2100" i="1">
                              <a:latin typeface="Cambria Math" panose="02040503050406030204" pitchFamily="18" charset="0"/>
                            </a:rPr>
                            <m:t>−1</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+1</m:t>
                          </m:r>
                        </m:num>
                        <m:den>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r>
                            <a:rPr lang="en-US" sz="2100" i="1">
                              <a:latin typeface="Cambria Math" panose="02040503050406030204" pitchFamily="18" charset="0"/>
                            </a:rPr>
                            <m:t>𝑉</m:t>
                          </m:r>
                        </m:den>
                      </m:f>
                    </m:oMath>
                  </m:oMathPara>
                </a14:m>
                <a:endParaRPr lang="en-US" sz="2100" dirty="0"/>
              </a:p>
            </p:txBody>
          </p:sp>
        </mc:Choice>
        <mc:Fallback>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4572000" y="4806730"/>
                <a:ext cx="4045146" cy="681790"/>
              </a:xfrm>
              <a:prstGeom prst="rect">
                <a:avLst/>
              </a:prstGeom>
              <a:blipFill>
                <a:blip r:embed="rId4"/>
                <a:stretch>
                  <a:fillRect l="-1254" r="-627" b="-9091"/>
                </a:stretch>
              </a:blipFill>
            </p:spPr>
            <p:txBody>
              <a:bodyPr/>
              <a:lstStyle/>
              <a:p>
                <a:r>
                  <a:rPr lang="en-US">
                    <a:noFill/>
                  </a:rPr>
                  <a:t> </a:t>
                </a:r>
              </a:p>
            </p:txBody>
          </p:sp>
        </mc:Fallback>
      </mc:AlternateContent>
    </p:spTree>
    <p:extLst>
      <p:ext uri="{BB962C8B-B14F-4D97-AF65-F5344CB8AC3E}">
        <p14:creationId xmlns:p14="http://schemas.microsoft.com/office/powerpoint/2010/main" val="42120236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304800" y="2133600"/>
            <a:ext cx="8534400" cy="3657600"/>
          </a:xfrm>
        </p:spPr>
        <p:txBody>
          <a:bodyPr/>
          <a:lstStyle/>
          <a:p>
            <a:pPr eaLnBrk="1" hangingPunct="1"/>
            <a:r>
              <a:rPr lang="en-US"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dirty="0">
                <a:latin typeface="Calibri" charset="0"/>
              </a:rPr>
              <a:t>Suppose the word “bagel” occurs 400 times in a corpus of a million words</a:t>
            </a:r>
          </a:p>
          <a:p>
            <a:pPr eaLnBrk="1" hangingPunct="1"/>
            <a:r>
              <a:rPr lang="en-US" dirty="0">
                <a:latin typeface="Calibri" charset="0"/>
              </a:rPr>
              <a:t>What is the probability that a random word from some other text will be “bagel”?</a:t>
            </a:r>
          </a:p>
          <a:p>
            <a:pPr eaLnBrk="1" hangingPunct="1"/>
            <a:r>
              <a:rPr lang="en-US" dirty="0">
                <a:latin typeface="Calibri" charset="0"/>
              </a:rPr>
              <a:t>MLE estimate is 400/1,000,000 = .0004</a:t>
            </a:r>
          </a:p>
          <a:p>
            <a:r>
              <a:rPr lang="en-US" sz="2200"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590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sz="2000"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941219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16977706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7" name="Rectangle 2"/>
          <p:cNvSpPr>
            <a:spLocks noGrp="1" noChangeArrowheads="1"/>
          </p:cNvSpPr>
          <p:nvPr>
            <p:ph type="title"/>
          </p:nvPr>
        </p:nvSpPr>
        <p:spPr>
          <a:xfrm>
            <a:off x="822960" y="758952"/>
            <a:ext cx="7543800" cy="3892168"/>
          </a:xfrm>
        </p:spPr>
        <p:txBody>
          <a:bodyPr vert="horz" lIns="91440" tIns="45720" rIns="91440" bIns="45720" rtlCol="0" anchor="b">
            <a:normAutofit/>
          </a:bodyPr>
          <a:lstStyle/>
          <a:p>
            <a:br>
              <a:rPr lang="en-US"/>
            </a:br>
            <a:r>
              <a:rPr lang="en-US"/>
              <a:t>Language Modeling</a:t>
            </a:r>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3"/>
          <p:cNvSpPr>
            <a:spLocks noGrp="1" noChangeArrowheads="1"/>
          </p:cNvSpPr>
          <p:nvPr>
            <p:ph type="body" idx="1"/>
          </p:nvPr>
        </p:nvSpPr>
        <p:spPr>
          <a:xfrm>
            <a:off x="825038" y="5225240"/>
            <a:ext cx="7543800" cy="1143000"/>
          </a:xfrm>
        </p:spPr>
        <p:txBody>
          <a:bodyPr vert="horz" lIns="91440" tIns="45720" rIns="91440" bIns="45720" rtlCol="0">
            <a:normAutofit/>
          </a:bodyPr>
          <a:lstStyle/>
          <a:p>
            <a:endParaRPr lang="en-US">
              <a:solidFill>
                <a:srgbClr val="FFFFFF"/>
              </a:solidFill>
            </a:endParaRPr>
          </a:p>
          <a:p>
            <a:r>
              <a:rPr lang="en-US">
                <a:solidFill>
                  <a:srgbClr val="FFFFFF"/>
                </a:solidFill>
              </a:rPr>
              <a:t>Interpolation, Backoff, and Web-Scale LMs</a:t>
            </a:r>
          </a:p>
          <a:p>
            <a:endParaRPr lang="en-US">
              <a:solidFill>
                <a:srgbClr val="FFFFFF"/>
              </a:solidFill>
            </a:endParaRPr>
          </a:p>
        </p:txBody>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7068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7350" name="Rectangle 7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45"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latin typeface="Arial" charset="0"/>
                <a:ea typeface="ＭＳ Ｐゴシック" charset="0"/>
                <a:cs typeface="ＭＳ Ｐゴシック" charset="0"/>
              </a:rPr>
              <a:t>Backoff and Interpolation</a:t>
            </a:r>
          </a:p>
        </p:txBody>
      </p:sp>
      <p:sp>
        <p:nvSpPr>
          <p:cNvPr id="57351" name="Rectangle 7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46" name="Rectangle 3"/>
          <p:cNvSpPr>
            <a:spLocks noGrp="1" noChangeArrowheads="1"/>
          </p:cNvSpPr>
          <p:nvPr>
            <p:ph type="body" idx="1"/>
          </p:nvPr>
        </p:nvSpPr>
        <p:spPr>
          <a:xfrm>
            <a:off x="3556512" y="605896"/>
            <a:ext cx="4810247" cy="5646208"/>
          </a:xfrm>
        </p:spPr>
        <p:txBody>
          <a:bodyPr anchor="ctr">
            <a:normAutofit/>
          </a:bodyPr>
          <a:lstStyle/>
          <a:p>
            <a:pPr marL="0" indent="0">
              <a:buNone/>
            </a:pPr>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marL="342900" lvl="1" indent="0">
              <a:buNone/>
            </a:pPr>
            <a:r>
              <a:rPr lang="en-US" dirty="0">
                <a:ea typeface="ＭＳ Ｐゴシック" charset="0"/>
              </a:rPr>
              <a:t>Condition on less context for contexts you haven’</a:t>
            </a:r>
            <a:r>
              <a:rPr lang="en-US" altLang="ja-JP" dirty="0">
                <a:ea typeface="ＭＳ Ｐゴシック" charset="0"/>
              </a:rPr>
              <a:t>t learned much about </a:t>
            </a:r>
            <a:endParaRPr lang="en-US" b="1" dirty="0">
              <a:ea typeface="ＭＳ Ｐゴシック" charset="0"/>
            </a:endParaRPr>
          </a:p>
          <a:p>
            <a:pPr marL="0" indent="0">
              <a:buNone/>
            </a:pPr>
            <a:r>
              <a:rPr lang="en-US" b="1" dirty="0" err="1">
                <a:ea typeface="ＭＳ Ｐゴシック" charset="0"/>
              </a:rPr>
              <a:t>Backoff</a:t>
            </a:r>
            <a:r>
              <a:rPr lang="en-US" b="1" dirty="0">
                <a:ea typeface="ＭＳ Ｐゴシック" charset="0"/>
              </a:rPr>
              <a:t>: </a:t>
            </a:r>
          </a:p>
          <a:p>
            <a:pPr marL="342900" lvl="1" indent="0">
              <a:buNone/>
            </a:pPr>
            <a:r>
              <a:rPr lang="en-US" dirty="0">
                <a:ea typeface="ＭＳ Ｐゴシック" charset="0"/>
              </a:rPr>
              <a:t>use trigram if you have good evidence,</a:t>
            </a:r>
          </a:p>
          <a:p>
            <a:pPr marL="342900" lvl="1" indent="0">
              <a:buNone/>
            </a:pPr>
            <a:r>
              <a:rPr lang="en-US" dirty="0">
                <a:ea typeface="ＭＳ Ｐゴシック" charset="0"/>
              </a:rPr>
              <a:t>otherwise bigram, otherwise unigram</a:t>
            </a:r>
          </a:p>
          <a:p>
            <a:pPr marL="0" indent="0">
              <a:buNone/>
            </a:pPr>
            <a:r>
              <a:rPr lang="en-US" b="1" dirty="0">
                <a:ea typeface="ＭＳ Ｐゴシック" charset="0"/>
              </a:rPr>
              <a:t>Interpolation: </a:t>
            </a:r>
          </a:p>
          <a:p>
            <a:pPr marL="342900" lvl="1" indent="0">
              <a:buNone/>
            </a:pPr>
            <a:r>
              <a:rPr lang="en-US" dirty="0">
                <a:ea typeface="ＭＳ Ｐゴシック" charset="0"/>
              </a:rPr>
              <a:t>mix unigram, bigram, trigram</a:t>
            </a:r>
          </a:p>
          <a:p>
            <a:pPr marL="342900" lvl="1" indent="0">
              <a:buNone/>
            </a:pPr>
            <a:endParaRPr lang="en-US" dirty="0">
              <a:ea typeface="ＭＳ Ｐゴシック" charset="0"/>
            </a:endParaRPr>
          </a:p>
          <a:p>
            <a:pPr marL="0" indent="0">
              <a:buNone/>
            </a:pPr>
            <a:r>
              <a:rPr lang="en-US" dirty="0">
                <a:ea typeface="ＭＳ Ｐゴシック" charset="0"/>
              </a:rPr>
              <a:t>Interpolation works better</a:t>
            </a:r>
          </a:p>
        </p:txBody>
      </p:sp>
    </p:spTree>
    <p:extLst>
      <p:ext uri="{BB962C8B-B14F-4D97-AF65-F5344CB8AC3E}">
        <p14:creationId xmlns:p14="http://schemas.microsoft.com/office/powerpoint/2010/main" val="2007421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type="body" idx="1"/>
          </p:nvPr>
        </p:nvSpPr>
        <p:spPr>
          <a:xfrm>
            <a:off x="228600" y="2209800"/>
            <a:ext cx="8534400" cy="3333750"/>
          </a:xfrm>
        </p:spPr>
        <p:txBody>
          <a:bodyPr/>
          <a:lstStyle/>
          <a:p>
            <a:pPr marL="0" indent="0">
              <a:buNone/>
            </a:pPr>
            <a:r>
              <a:rPr lang="en-US" sz="2800" dirty="0">
                <a:latin typeface="Calibri" charset="0"/>
              </a:rPr>
              <a:t>Simple interpolation</a:t>
            </a:r>
          </a:p>
          <a:p>
            <a:pPr marL="0" indent="0">
              <a:buNone/>
            </a:pPr>
            <a:endParaRPr lang="en-US" sz="2800" dirty="0">
              <a:latin typeface="Calibri" charset="0"/>
            </a:endParaRPr>
          </a:p>
          <a:p>
            <a:pPr marL="0" indent="0">
              <a:buNone/>
            </a:pPr>
            <a:endParaRPr lang="en-US" sz="2800" dirty="0">
              <a:latin typeface="Calibri" charset="0"/>
            </a:endParaRPr>
          </a:p>
          <a:p>
            <a:pPr marL="0" indent="0">
              <a:buNone/>
            </a:pPr>
            <a:r>
              <a:rPr lang="en-US" sz="2800" dirty="0">
                <a:latin typeface="Calibri" charset="0"/>
              </a:rPr>
              <a:t>Lambdas conditional on context: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227143-1412-4157-960F-E42B68E81351}"/>
                  </a:ext>
                </a:extLst>
              </p:cNvPr>
              <p:cNvSpPr txBox="1"/>
              <p:nvPr/>
            </p:nvSpPr>
            <p:spPr>
              <a:xfrm>
                <a:off x="1755566" y="2740843"/>
                <a:ext cx="3968843" cy="866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e>
                        <m:e>
                          <m:r>
                            <a:rPr lang="en-US" i="1">
                              <a:latin typeface="Cambria Math" panose="02040503050406030204" pitchFamily="18" charset="0"/>
                            </a:rPr>
                            <m:t> &amp;+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3</m:t>
                              </m:r>
                            </m:sub>
                          </m:sSub>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eqArr>
                    </m:oMath>
                  </m:oMathPara>
                </a14:m>
                <a:endParaRPr lang="en-US" dirty="0"/>
              </a:p>
            </p:txBody>
          </p:sp>
        </mc:Choice>
        <mc:Fallback>
          <p:sp>
            <p:nvSpPr>
              <p:cNvPr id="2" name="TextBox 1">
                <a:extLst>
                  <a:ext uri="{FF2B5EF4-FFF2-40B4-BE49-F238E27FC236}">
                    <a16:creationId xmlns:a16="http://schemas.microsoft.com/office/drawing/2014/main" id="{04227143-1412-4157-960F-E42B68E81351}"/>
                  </a:ext>
                </a:extLst>
              </p:cNvPr>
              <p:cNvSpPr txBox="1">
                <a:spLocks noRot="1" noChangeAspect="1" noMove="1" noResize="1" noEditPoints="1" noAdjustHandles="1" noChangeArrowheads="1" noChangeShapeType="1" noTextEdit="1"/>
              </p:cNvSpPr>
              <p:nvPr/>
            </p:nvSpPr>
            <p:spPr>
              <a:xfrm>
                <a:off x="1755566" y="2740843"/>
                <a:ext cx="3968843" cy="866584"/>
              </a:xfrm>
              <a:prstGeom prst="rect">
                <a:avLst/>
              </a:prstGeom>
              <a:blipFill>
                <a:blip r:embed="rId3"/>
                <a:stretch>
                  <a:fillRect l="-637" t="-7353" b="-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F0DA378-2BCB-43DD-AF4D-29F2ED8D5027}"/>
                  </a:ext>
                </a:extLst>
              </p:cNvPr>
              <p:cNvSpPr txBox="1"/>
              <p:nvPr/>
            </p:nvSpPr>
            <p:spPr>
              <a:xfrm>
                <a:off x="6829694" y="2703243"/>
                <a:ext cx="1356012"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𝑖</m:t>
                              </m:r>
                            </m:sub>
                          </m:sSub>
                          <m:r>
                            <a:rPr lang="en-US" sz="2400" i="1">
                              <a:latin typeface="Cambria Math" panose="02040503050406030204" pitchFamily="18" charset="0"/>
                            </a:rPr>
                            <m:t>=1</m:t>
                          </m:r>
                        </m:e>
                      </m:nary>
                    </m:oMath>
                  </m:oMathPara>
                </a14:m>
                <a:endParaRPr lang="en-US" sz="2400" dirty="0"/>
              </a:p>
            </p:txBody>
          </p:sp>
        </mc:Choice>
        <mc:Fallback>
          <p:sp>
            <p:nvSpPr>
              <p:cNvPr id="3" name="TextBox 2">
                <a:extLst>
                  <a:ext uri="{FF2B5EF4-FFF2-40B4-BE49-F238E27FC236}">
                    <a16:creationId xmlns:a16="http://schemas.microsoft.com/office/drawing/2014/main" id="{4F0DA378-2BCB-43DD-AF4D-29F2ED8D5027}"/>
                  </a:ext>
                </a:extLst>
              </p:cNvPr>
              <p:cNvSpPr txBox="1">
                <a:spLocks noRot="1" noChangeAspect="1" noMove="1" noResize="1" noEditPoints="1" noAdjustHandles="1" noChangeArrowheads="1" noChangeShapeType="1" noTextEdit="1"/>
              </p:cNvSpPr>
              <p:nvPr/>
            </p:nvSpPr>
            <p:spPr>
              <a:xfrm>
                <a:off x="6829694" y="2703243"/>
                <a:ext cx="1356012" cy="896207"/>
              </a:xfrm>
              <a:prstGeom prst="rect">
                <a:avLst/>
              </a:prstGeom>
              <a:blipFill>
                <a:blip r:embed="rId4"/>
                <a:stretch>
                  <a:fillRect l="-82407" t="-149296" r="-3704" b="-2056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B9A8A54-1CB1-429C-8CB5-671F14E52003}"/>
                  </a:ext>
                </a:extLst>
              </p:cNvPr>
              <p:cNvSpPr txBox="1"/>
              <p:nvPr/>
            </p:nvSpPr>
            <p:spPr>
              <a:xfrm>
                <a:off x="1676400" y="4572000"/>
                <a:ext cx="5030031" cy="1658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rPr>
                                <m:t>𝑃</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e>
                        <m:e>
                          <m:r>
                            <a:rPr lang="en-US" i="1">
                              <a:latin typeface="Cambria Math" panose="02040503050406030204" pitchFamily="18" charset="0"/>
                            </a:rPr>
                            <m:t> &amp;+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e>
                          <m:r>
                            <a:rPr lang="en-US" i="1">
                              <a:latin typeface="Cambria Math" panose="02040503050406030204" pitchFamily="18" charset="0"/>
                            </a:rPr>
                            <m:t>&amp;+</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3</m:t>
                              </m:r>
                            </m:sub>
                          </m:sSub>
                          <m:d>
                            <m:dPr>
                              <m:ctrlPr>
                                <a:rPr lang="en-US" i="1">
                                  <a:latin typeface="Cambria Math" panose="02040503050406030204" pitchFamily="18" charset="0"/>
                                </a:rPr>
                              </m:ctrlPr>
                            </m:dPr>
                            <m:e>
                              <m:r>
                                <a:rPr lang="en-US" i="1">
                                  <a:latin typeface="Cambria Math" panose="02040503050406030204" pitchFamily="18" charset="0"/>
                                </a:rPr>
                                <m:t>𝑤</m:t>
                              </m:r>
                              <m:f>
                                <m:fPr>
                                  <m:type m:val="noBa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𝑛</m:t>
                                  </m:r>
                                  <m:r>
                                    <a:rPr lang="en-US" i="1">
                                      <a:latin typeface="Cambria Math" panose="02040503050406030204" pitchFamily="18" charset="0"/>
                                    </a:rPr>
                                    <m:t>−2</m:t>
                                  </m:r>
                                </m:den>
                              </m:f>
                            </m:e>
                          </m:d>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eqArr>
                    </m:oMath>
                  </m:oMathPara>
                </a14:m>
                <a:endParaRPr lang="en-US" dirty="0"/>
              </a:p>
            </p:txBody>
          </p:sp>
        </mc:Choice>
        <mc:Fallback>
          <p:sp>
            <p:nvSpPr>
              <p:cNvPr id="4" name="TextBox 3">
                <a:extLst>
                  <a:ext uri="{FF2B5EF4-FFF2-40B4-BE49-F238E27FC236}">
                    <a16:creationId xmlns:a16="http://schemas.microsoft.com/office/drawing/2014/main" id="{AB9A8A54-1CB1-429C-8CB5-671F14E52003}"/>
                  </a:ext>
                </a:extLst>
              </p:cNvPr>
              <p:cNvSpPr txBox="1">
                <a:spLocks noRot="1" noChangeAspect="1" noMove="1" noResize="1" noEditPoints="1" noAdjustHandles="1" noChangeArrowheads="1" noChangeShapeType="1" noTextEdit="1"/>
              </p:cNvSpPr>
              <p:nvPr/>
            </p:nvSpPr>
            <p:spPr>
              <a:xfrm>
                <a:off x="1676400" y="4572000"/>
                <a:ext cx="5030031" cy="1658531"/>
              </a:xfrm>
              <a:prstGeom prst="rect">
                <a:avLst/>
              </a:prstGeom>
              <a:blipFill>
                <a:blip r:embed="rId5"/>
                <a:stretch>
                  <a:fillRect l="-758" t="-763" b="-2290"/>
                </a:stretch>
              </a:blipFill>
            </p:spPr>
            <p:txBody>
              <a:bodyPr/>
              <a:lstStyle/>
              <a:p>
                <a:r>
                  <a:rPr lang="en-US">
                    <a:noFill/>
                  </a:rPr>
                  <a:t> </a:t>
                </a:r>
              </a:p>
            </p:txBody>
          </p:sp>
        </mc:Fallback>
      </mc:AlternateContent>
    </p:spTree>
    <p:extLst>
      <p:ext uri="{BB962C8B-B14F-4D97-AF65-F5344CB8AC3E}">
        <p14:creationId xmlns:p14="http://schemas.microsoft.com/office/powerpoint/2010/main" val="386016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381000" y="2133600"/>
            <a:ext cx="8763000" cy="37338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the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259080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Training Data</a:t>
            </a:r>
          </a:p>
        </p:txBody>
      </p:sp>
      <p:sp>
        <p:nvSpPr>
          <p:cNvPr id="5" name="Round Single Corner Rectangle 4"/>
          <p:cNvSpPr/>
          <p:nvPr/>
        </p:nvSpPr>
        <p:spPr>
          <a:xfrm>
            <a:off x="4267201" y="259080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Held-Out Data</a:t>
            </a:r>
          </a:p>
        </p:txBody>
      </p:sp>
      <p:sp>
        <p:nvSpPr>
          <p:cNvPr id="6" name="Round Single Corner Rectangle 5"/>
          <p:cNvSpPr/>
          <p:nvPr/>
        </p:nvSpPr>
        <p:spPr>
          <a:xfrm>
            <a:off x="5791200" y="259080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Test </a:t>
            </a:r>
          </a:p>
          <a:p>
            <a:pPr algn="ctr"/>
            <a:r>
              <a:rPr lang="en-US" sz="2400" dirty="0"/>
              <a:t>Data</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78FCB97-8C6D-4F2A-8711-D6E4F9292CA7}"/>
                  </a:ext>
                </a:extLst>
              </p:cNvPr>
              <p:cNvSpPr txBox="1"/>
              <p:nvPr/>
            </p:nvSpPr>
            <p:spPr>
              <a:xfrm>
                <a:off x="965464" y="5334000"/>
                <a:ext cx="6603474" cy="7841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𝑛</m:t>
                              </m:r>
                            </m:sub>
                          </m:sSub>
                          <m:r>
                            <a:rPr lang="en-US" sz="2100" i="1">
                              <a:latin typeface="Cambria Math" panose="02040503050406030204" pitchFamily="18" charset="0"/>
                            </a:rPr>
                            <m:t>|</m:t>
                          </m:r>
                          <m:r>
                            <a:rPr lang="en-US" sz="2100" i="1">
                              <a:latin typeface="Cambria Math" panose="02040503050406030204" pitchFamily="18" charset="0"/>
                            </a:rPr>
                            <m:t>𝑀</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𝑘</m:t>
                                  </m:r>
                                </m:sub>
                              </m:sSub>
                            </m:e>
                          </m:d>
                          <m:r>
                            <a:rPr lang="en-US" sz="2100" i="1">
                              <a:latin typeface="Cambria Math" panose="02040503050406030204" pitchFamily="18" charset="0"/>
                            </a:rPr>
                            <m:t>)</m:t>
                          </m:r>
                        </m:e>
                      </m:func>
                      <m:r>
                        <a:rPr lang="en-US" sz="2100" i="1">
                          <a:latin typeface="Cambria Math" panose="02040503050406030204" pitchFamily="18" charset="0"/>
                        </a:rPr>
                        <m:t>=</m:t>
                      </m:r>
                      <m:nary>
                        <m:naryPr>
                          <m:chr m:val="∑"/>
                          <m:supHide m:val="on"/>
                          <m:ctrlPr>
                            <a:rPr lang="en-US" sz="2100" i="1">
                              <a:latin typeface="Cambria Math" panose="02040503050406030204" pitchFamily="18" charset="0"/>
                            </a:rPr>
                          </m:ctrlPr>
                        </m:naryPr>
                        <m:sub>
                          <m:r>
                            <m:rPr>
                              <m:brk m:alnAt="7"/>
                            </m:rPr>
                            <a:rPr lang="en-US" sz="2100" i="1">
                              <a:latin typeface="Cambria Math" panose="02040503050406030204" pitchFamily="18" charset="0"/>
                            </a:rPr>
                            <m:t>𝑖</m:t>
                          </m:r>
                        </m:sub>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𝜆</m:t>
                                          </m:r>
                                        </m:e>
                                        <m:sub>
                                          <m:r>
                                            <a:rPr lang="en-US" sz="2100" i="1">
                                              <a:latin typeface="Cambria Math" panose="02040503050406030204" pitchFamily="18" charset="0"/>
                                            </a:rPr>
                                            <m:t>𝑘</m:t>
                                          </m:r>
                                        </m:sub>
                                      </m:sSub>
                                    </m:e>
                                  </m:d>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e>
                          </m:func>
                        </m:e>
                      </m:nary>
                    </m:oMath>
                  </m:oMathPara>
                </a14:m>
                <a:endParaRPr lang="en-US" sz="2100" dirty="0"/>
              </a:p>
            </p:txBody>
          </p:sp>
        </mc:Choice>
        <mc:Fallback>
          <p:sp>
            <p:nvSpPr>
              <p:cNvPr id="2" name="TextBox 1">
                <a:extLst>
                  <a:ext uri="{FF2B5EF4-FFF2-40B4-BE49-F238E27FC236}">
                    <a16:creationId xmlns:a16="http://schemas.microsoft.com/office/drawing/2014/main" id="{D78FCB97-8C6D-4F2A-8711-D6E4F9292CA7}"/>
                  </a:ext>
                </a:extLst>
              </p:cNvPr>
              <p:cNvSpPr txBox="1">
                <a:spLocks noRot="1" noChangeAspect="1" noMove="1" noResize="1" noEditPoints="1" noAdjustHandles="1" noChangeArrowheads="1" noChangeShapeType="1" noTextEdit="1"/>
              </p:cNvSpPr>
              <p:nvPr/>
            </p:nvSpPr>
            <p:spPr>
              <a:xfrm>
                <a:off x="965464" y="5334000"/>
                <a:ext cx="6603474" cy="784189"/>
              </a:xfrm>
              <a:prstGeom prst="rect">
                <a:avLst/>
              </a:prstGeom>
              <a:blipFill>
                <a:blip r:embed="rId2"/>
                <a:stretch>
                  <a:fillRect l="-960" t="-150000" r="-960" b="-203226"/>
                </a:stretch>
              </a:blipFill>
            </p:spPr>
            <p:txBody>
              <a:bodyPr/>
              <a:lstStyle/>
              <a:p>
                <a:r>
                  <a:rPr lang="en-US">
                    <a:noFill/>
                  </a:rPr>
                  <a:t> </a:t>
                </a:r>
              </a:p>
            </p:txBody>
          </p:sp>
        </mc:Fallback>
      </mc:AlternateContent>
    </p:spTree>
    <p:extLst>
      <p:ext uri="{BB962C8B-B14F-4D97-AF65-F5344CB8AC3E}">
        <p14:creationId xmlns:p14="http://schemas.microsoft.com/office/powerpoint/2010/main" val="2419042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410" name="Rectangle 2"/>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Unknown words: Open versus closed vocabulary tasks</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411" name="Rectangle 3"/>
          <p:cNvSpPr>
            <a:spLocks noGrp="1" noChangeArrowheads="1"/>
          </p:cNvSpPr>
          <p:nvPr>
            <p:ph sz="quarter" idx="1"/>
          </p:nvPr>
        </p:nvSpPr>
        <p:spPr>
          <a:xfrm>
            <a:off x="3556512" y="605896"/>
            <a:ext cx="4810247" cy="5646208"/>
          </a:xfrm>
        </p:spPr>
        <p:txBody>
          <a:bodyPr anchor="ctr">
            <a:normAutofit/>
          </a:bodyPr>
          <a:lstStyle/>
          <a:p>
            <a:pPr eaLnBrk="1" hangingPunct="1"/>
            <a:r>
              <a:rPr lang="en-US" dirty="0">
                <a:latin typeface="Calibri" charset="0"/>
              </a:rPr>
              <a:t>If we know all the words in advanced</a:t>
            </a:r>
          </a:p>
          <a:p>
            <a:pPr lvl="1" eaLnBrk="1" hangingPunct="1"/>
            <a:r>
              <a:rPr lang="en-US" dirty="0">
                <a:latin typeface="Calibri" charset="0"/>
              </a:rPr>
              <a:t>Vocabulary V is fixed</a:t>
            </a:r>
          </a:p>
          <a:p>
            <a:pPr lvl="1" eaLnBrk="1" hangingPunct="1"/>
            <a:r>
              <a:rPr lang="en-US" dirty="0">
                <a:latin typeface="Calibri" charset="0"/>
              </a:rPr>
              <a:t>Closed vocabulary task</a:t>
            </a:r>
          </a:p>
          <a:p>
            <a:pPr eaLnBrk="1" hangingPunct="1"/>
            <a:r>
              <a:rPr lang="en-US" dirty="0">
                <a:latin typeface="Calibri" charset="0"/>
              </a:rPr>
              <a:t>Often we don’t know this</a:t>
            </a:r>
          </a:p>
          <a:p>
            <a:pPr lvl="1" eaLnBrk="1" hangingPunct="1"/>
            <a:r>
              <a:rPr lang="en-US" b="1" dirty="0">
                <a:latin typeface="Calibri" charset="0"/>
              </a:rPr>
              <a:t>Out Of Vocabulary</a:t>
            </a:r>
            <a:r>
              <a:rPr lang="en-US" dirty="0">
                <a:latin typeface="Calibri" charset="0"/>
              </a:rPr>
              <a:t> = OOV words</a:t>
            </a:r>
          </a:p>
          <a:p>
            <a:pPr lvl="1" eaLnBrk="1" hangingPunct="1"/>
            <a:r>
              <a:rPr lang="en-US" dirty="0">
                <a:latin typeface="Calibri" charset="0"/>
              </a:rPr>
              <a:t>Open vocabulary task</a:t>
            </a:r>
          </a:p>
          <a:p>
            <a:pPr eaLnBrk="1" hangingPunct="1"/>
            <a:r>
              <a:rPr lang="en-US" dirty="0">
                <a:latin typeface="Calibri" charset="0"/>
              </a:rPr>
              <a:t>Instead: create an unknown word token &lt;UNK&gt;</a:t>
            </a:r>
          </a:p>
          <a:p>
            <a:pPr lvl="1" eaLnBrk="1" hangingPunct="1"/>
            <a:r>
              <a:rPr lang="en-US" dirty="0">
                <a:latin typeface="Calibri" charset="0"/>
              </a:rPr>
              <a:t>Training of &lt;UNK&gt; probabilities</a:t>
            </a:r>
          </a:p>
          <a:p>
            <a:pPr lvl="2" eaLnBrk="1" hangingPunct="1"/>
            <a:r>
              <a:rPr lang="en-US" dirty="0">
                <a:latin typeface="Calibri" charset="0"/>
              </a:rPr>
              <a:t>Create a fixed lexicon L of size V</a:t>
            </a:r>
          </a:p>
          <a:p>
            <a:pPr lvl="2" eaLnBrk="1" hangingPunct="1"/>
            <a:r>
              <a:rPr lang="en-US" dirty="0">
                <a:latin typeface="Calibri" charset="0"/>
              </a:rPr>
              <a:t>At text normalization phase, any training word not in L changed to  &lt;UNK&gt;</a:t>
            </a:r>
          </a:p>
          <a:p>
            <a:pPr lvl="2" eaLnBrk="1" hangingPunct="1"/>
            <a:r>
              <a:rPr lang="en-US" dirty="0">
                <a:latin typeface="Calibri" charset="0"/>
              </a:rPr>
              <a:t>Now we train its probabilities like a normal word</a:t>
            </a:r>
          </a:p>
          <a:p>
            <a:pPr lvl="1" eaLnBrk="1" hangingPunct="1"/>
            <a:r>
              <a:rPr lang="en-US" dirty="0">
                <a:latin typeface="Calibri" charset="0"/>
              </a:rPr>
              <a:t>At decoding time</a:t>
            </a:r>
          </a:p>
          <a:p>
            <a:pPr lvl="2" eaLnBrk="1" hangingPunct="1"/>
            <a:r>
              <a:rPr lang="en-US" dirty="0">
                <a:latin typeface="Calibri" charset="0"/>
              </a:rPr>
              <a:t>If text input: Use UNK probabilities for any word not in training</a:t>
            </a:r>
          </a:p>
        </p:txBody>
      </p:sp>
    </p:spTree>
    <p:extLst>
      <p:ext uri="{BB962C8B-B14F-4D97-AF65-F5344CB8AC3E}">
        <p14:creationId xmlns:p14="http://schemas.microsoft.com/office/powerpoint/2010/main" val="3950412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65"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Huge web-scale n-grams</a:t>
            </a:r>
          </a:p>
        </p:txBody>
      </p:sp>
      <p:sp>
        <p:nvSpPr>
          <p:cNvPr id="75" name="Rectangle 7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66" name="Rectangle 3"/>
          <p:cNvSpPr>
            <a:spLocks noGrp="1" noChangeArrowheads="1"/>
          </p:cNvSpPr>
          <p:nvPr>
            <p:ph type="body" idx="1"/>
          </p:nvPr>
        </p:nvSpPr>
        <p:spPr>
          <a:xfrm>
            <a:off x="3556512" y="605896"/>
            <a:ext cx="4810247" cy="5646208"/>
          </a:xfrm>
        </p:spPr>
        <p:txBody>
          <a:bodyPr anchor="ctr">
            <a:normAutofit/>
          </a:bodyPr>
          <a:lstStyle/>
          <a:p>
            <a:r>
              <a:rPr lang="en-US" dirty="0"/>
              <a:t>How to deal with, e.g., Google N-gram corpus</a:t>
            </a:r>
            <a:endParaRPr lang="en-US"/>
          </a:p>
          <a:p>
            <a:r>
              <a:rPr lang="en-US" dirty="0"/>
              <a:t>Pruning</a:t>
            </a:r>
            <a:endParaRPr lang="en-US"/>
          </a:p>
          <a:p>
            <a:pPr lvl="1"/>
            <a:r>
              <a:rPr lang="en-US" dirty="0"/>
              <a:t>Only store N-grams with count &gt; threshold.</a:t>
            </a:r>
            <a:endParaRPr lang="en-US"/>
          </a:p>
          <a:p>
            <a:pPr lvl="2"/>
            <a:r>
              <a:rPr lang="en-US" dirty="0"/>
              <a:t>Remove singletons of higher-order n-grams</a:t>
            </a:r>
            <a:endParaRPr lang="en-US"/>
          </a:p>
          <a:p>
            <a:pPr lvl="1"/>
            <a:r>
              <a:rPr lang="en-US" dirty="0"/>
              <a:t>Entropy-based pruning</a:t>
            </a:r>
            <a:endParaRPr lang="en-US"/>
          </a:p>
          <a:p>
            <a:r>
              <a:rPr lang="en-US" dirty="0"/>
              <a:t>Efficiency</a:t>
            </a:r>
            <a:endParaRPr lang="en-US"/>
          </a:p>
          <a:p>
            <a:pPr lvl="1"/>
            <a:r>
              <a:rPr lang="en-US" dirty="0"/>
              <a:t>Efficient data structures like tries</a:t>
            </a:r>
            <a:endParaRPr lang="en-US"/>
          </a:p>
          <a:p>
            <a:pPr lvl="1"/>
            <a:r>
              <a:rPr lang="en-US" dirty="0"/>
              <a:t>Bloom filters: approximate language models</a:t>
            </a:r>
            <a:endParaRPr lang="en-US"/>
          </a:p>
          <a:p>
            <a:pPr lvl="1"/>
            <a:r>
              <a:rPr lang="en-US" dirty="0"/>
              <a:t>Store words as indexes, not strings</a:t>
            </a:r>
            <a:endParaRPr lang="en-US"/>
          </a:p>
          <a:p>
            <a:pPr lvl="2"/>
            <a:r>
              <a:rPr lang="en-US" dirty="0"/>
              <a:t>Use Huffman coding to fit large numbers of words into two bytes</a:t>
            </a:r>
            <a:endParaRPr lang="en-US"/>
          </a:p>
          <a:p>
            <a:pPr lvl="1"/>
            <a:r>
              <a:rPr lang="en-US" dirty="0"/>
              <a:t>Quantize probabilities (4-8 bits instead of 8-byte float)</a:t>
            </a:r>
            <a:endParaRPr lang="en-US"/>
          </a:p>
          <a:p>
            <a:pPr lvl="1"/>
            <a:endParaRPr lang="en-US" dirty="0"/>
          </a:p>
        </p:txBody>
      </p:sp>
    </p:spTree>
    <p:extLst>
      <p:ext uri="{BB962C8B-B14F-4D97-AF65-F5344CB8AC3E}">
        <p14:creationId xmlns:p14="http://schemas.microsoft.com/office/powerpoint/2010/main" val="1922144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 for Web-scale N-grams</a:t>
            </a:r>
          </a:p>
        </p:txBody>
      </p:sp>
      <p:sp>
        <p:nvSpPr>
          <p:cNvPr id="3" name="Content Placeholder 2"/>
          <p:cNvSpPr>
            <a:spLocks noGrp="1"/>
          </p:cNvSpPr>
          <p:nvPr>
            <p:ph idx="1"/>
          </p:nvPr>
        </p:nvSpPr>
        <p:spPr/>
        <p:txBody>
          <a:bodyPr/>
          <a:lstStyle/>
          <a:p>
            <a:r>
              <a:rPr lang="en-US" sz="2800" dirty="0"/>
              <a:t>“Stupid </a:t>
            </a:r>
            <a:r>
              <a:rPr lang="en-US" sz="2800" dirty="0" err="1"/>
              <a:t>backoff</a:t>
            </a:r>
            <a:r>
              <a:rPr lang="en-US" sz="2800" dirty="0"/>
              <a:t>” (</a:t>
            </a:r>
            <a:r>
              <a:rPr lang="en-US" sz="2800" dirty="0" err="1"/>
              <a:t>Brants</a:t>
            </a:r>
            <a:r>
              <a:rPr lang="en-US" sz="2800" dirty="0"/>
              <a:t> </a:t>
            </a:r>
            <a:r>
              <a:rPr lang="en-US" sz="2800" i="1" dirty="0"/>
              <a:t>et al</a:t>
            </a:r>
            <a:r>
              <a:rPr lang="en-US" sz="2800" dirty="0"/>
              <a:t>. 2007)</a:t>
            </a:r>
          </a:p>
          <a:p>
            <a:r>
              <a:rPr lang="en-US" sz="2800" dirty="0"/>
              <a:t>No discounting, just use relative frequencies </a:t>
            </a:r>
          </a:p>
          <a:p>
            <a:pPr marL="457189" lvl="1"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76</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678B12-C988-4E2E-8068-8D09A7B8F358}"/>
                  </a:ext>
                </a:extLst>
              </p:cNvPr>
              <p:cNvSpPr txBox="1"/>
              <p:nvPr/>
            </p:nvSpPr>
            <p:spPr>
              <a:xfrm>
                <a:off x="797425" y="3233915"/>
                <a:ext cx="543475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r>
                            <a:rPr lang="en-US" i="1">
                              <a:latin typeface="Cambria Math" panose="02040503050406030204" pitchFamily="18" charset="0"/>
                            </a:rPr>
                            <m:t>−1</m:t>
                          </m:r>
                        </m:sup>
                      </m:sSubSup>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f>
                                <m:fPr>
                                  <m:ctrlPr>
                                    <a:rPr lang="en-US" i="1">
                                      <a:latin typeface="Cambria Math" panose="02040503050406030204" pitchFamily="18" charset="0"/>
                                    </a:rPr>
                                  </m:ctrlPr>
                                </m:fPr>
                                <m:num>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sup>
                                      </m:sSubSup>
                                    </m:e>
                                  </m:d>
                                  <m:r>
                                    <a:rPr lang="en-US" i="1">
                                      <a:latin typeface="Cambria Math" panose="02040503050406030204" pitchFamily="18" charset="0"/>
                                    </a:rPr>
                                    <m:t> </m:t>
                                  </m:r>
                                </m:num>
                                <m:den>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r>
                                            <a:rPr lang="en-US" i="1">
                                              <a:latin typeface="Cambria Math" panose="02040503050406030204" pitchFamily="18" charset="0"/>
                                            </a:rPr>
                                            <m:t>−1</m:t>
                                          </m:r>
                                        </m:sup>
                                      </m:sSubSup>
                                    </m:e>
                                  </m:d>
                                </m:den>
                              </m:f>
                              <m:r>
                                <m:rPr>
                                  <m:nor/>
                                </m:rPr>
                                <a:rPr lang="en-US">
                                  <a:latin typeface="Cambria Math" panose="02040503050406030204" pitchFamily="18" charset="0"/>
                                </a:rPr>
                                <m:t>if</m:t>
                              </m:r>
                              <m:r>
                                <m:rPr>
                                  <m:nor/>
                                </m:rPr>
                                <a:rPr lang="en-US">
                                  <a:latin typeface="Cambria Math" panose="02040503050406030204" pitchFamily="18" charset="0"/>
                                </a:rPr>
                                <m:t> </m:t>
                              </m:r>
                              <m:r>
                                <m:rPr>
                                  <m:nor/>
                                </m:rPr>
                                <a:rPr lang="en-US">
                                  <a:latin typeface="Cambria Math" panose="02040503050406030204" pitchFamily="18" charset="0"/>
                                </a:rPr>
                                <m:t>count</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𝑖</m:t>
                                      </m:r>
                                    </m:sup>
                                  </m:sSubSup>
                                </m:e>
                              </m:d>
                              <m:r>
                                <a:rPr lang="en-US" i="1">
                                  <a:latin typeface="Cambria Math" panose="02040503050406030204" pitchFamily="18" charset="0"/>
                                </a:rPr>
                                <m:t>&gt;0</m:t>
                              </m:r>
                            </m:e>
                            <m:e>
                              <m:r>
                                <a:rPr lang="en-US" i="1">
                                  <a:latin typeface="Cambria Math" panose="02040503050406030204" pitchFamily="18" charset="0"/>
                                </a:rPr>
                                <m:t>0.4</m:t>
                              </m:r>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e>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+2</m:t>
                                      </m:r>
                                    </m:sub>
                                    <m:sup>
                                      <m:r>
                                        <a:rPr lang="en-US" i="1">
                                          <a:latin typeface="Cambria Math" panose="02040503050406030204" pitchFamily="18" charset="0"/>
                                        </a:rPr>
                                        <m:t>𝑖</m:t>
                                      </m:r>
                                      <m:r>
                                        <a:rPr lang="en-US" i="1">
                                          <a:latin typeface="Cambria Math" panose="02040503050406030204" pitchFamily="18" charset="0"/>
                                        </a:rPr>
                                        <m:t>−1</m:t>
                                      </m:r>
                                    </m:sup>
                                  </m:sSubSup>
                                </m:e>
                              </m:d>
                              <m:r>
                                <a:rPr lang="en-US" i="1">
                                  <a:latin typeface="Cambria Math" panose="02040503050406030204" pitchFamily="18" charset="0"/>
                                </a:rPr>
                                <m:t> </m:t>
                              </m:r>
                              <m:r>
                                <m:rPr>
                                  <m:nor/>
                                </m:rPr>
                                <a:rPr lang="en-US">
                                  <a:latin typeface="Cambria Math" panose="02040503050406030204" pitchFamily="18" charset="0"/>
                                </a:rPr>
                                <m:t>otherwise</m:t>
                              </m:r>
                            </m:e>
                          </m:eqArr>
                        </m:e>
                      </m:d>
                    </m:oMath>
                  </m:oMathPara>
                </a14:m>
                <a:endParaRPr lang="en-US" dirty="0"/>
              </a:p>
            </p:txBody>
          </p:sp>
        </mc:Choice>
        <mc:Fallback>
          <p:sp>
            <p:nvSpPr>
              <p:cNvPr id="7" name="TextBox 6">
                <a:extLst>
                  <a:ext uri="{FF2B5EF4-FFF2-40B4-BE49-F238E27FC236}">
                    <a16:creationId xmlns:a16="http://schemas.microsoft.com/office/drawing/2014/main" id="{6B678B12-C988-4E2E-8068-8D09A7B8F358}"/>
                  </a:ext>
                </a:extLst>
              </p:cNvPr>
              <p:cNvSpPr txBox="1">
                <a:spLocks noRot="1" noChangeAspect="1" noMove="1" noResize="1" noEditPoints="1" noAdjustHandles="1" noChangeArrowheads="1" noChangeShapeType="1" noTextEdit="1"/>
              </p:cNvSpPr>
              <p:nvPr/>
            </p:nvSpPr>
            <p:spPr>
              <a:xfrm>
                <a:off x="797425" y="3233915"/>
                <a:ext cx="5434758" cy="1248547"/>
              </a:xfrm>
              <a:prstGeom prst="rect">
                <a:avLst/>
              </a:prstGeom>
              <a:blipFill>
                <a:blip r:embed="rId2"/>
                <a:stretch>
                  <a:fillRect l="-466" r="-2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FE4FDC4-812B-4836-92F3-EEBDFC2DEDEA}"/>
                  </a:ext>
                </a:extLst>
              </p:cNvPr>
              <p:cNvSpPr txBox="1"/>
              <p:nvPr/>
            </p:nvSpPr>
            <p:spPr>
              <a:xfrm>
                <a:off x="2676144" y="4753577"/>
                <a:ext cx="1895327"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r>
                            <m:rPr>
                              <m:nor/>
                            </m:rPr>
                            <a:rPr lang="en-US">
                              <a:latin typeface="Cambria Math" panose="02040503050406030204" pitchFamily="18" charset="0"/>
                            </a:rPr>
                            <m:t>count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num>
                        <m:den>
                          <m:r>
                            <a:rPr lang="en-US" i="1">
                              <a:latin typeface="Cambria Math" panose="02040503050406030204" pitchFamily="18" charset="0"/>
                            </a:rPr>
                            <m:t>𝑁</m:t>
                          </m:r>
                        </m:den>
                      </m:f>
                    </m:oMath>
                  </m:oMathPara>
                </a14:m>
                <a:endParaRPr lang="en-US" dirty="0"/>
              </a:p>
            </p:txBody>
          </p:sp>
        </mc:Choice>
        <mc:Fallback>
          <p:sp>
            <p:nvSpPr>
              <p:cNvPr id="8" name="TextBox 7">
                <a:extLst>
                  <a:ext uri="{FF2B5EF4-FFF2-40B4-BE49-F238E27FC236}">
                    <a16:creationId xmlns:a16="http://schemas.microsoft.com/office/drawing/2014/main" id="{7FE4FDC4-812B-4836-92F3-EEBDFC2DEDEA}"/>
                  </a:ext>
                </a:extLst>
              </p:cNvPr>
              <p:cNvSpPr txBox="1">
                <a:spLocks noRot="1" noChangeAspect="1" noMove="1" noResize="1" noEditPoints="1" noAdjustHandles="1" noChangeArrowheads="1" noChangeShapeType="1" noTextEdit="1"/>
              </p:cNvSpPr>
              <p:nvPr/>
            </p:nvSpPr>
            <p:spPr>
              <a:xfrm>
                <a:off x="2676144" y="4753577"/>
                <a:ext cx="1895327" cy="535724"/>
              </a:xfrm>
              <a:prstGeom prst="rect">
                <a:avLst/>
              </a:prstGeom>
              <a:blipFill>
                <a:blip r:embed="rId3"/>
                <a:stretch>
                  <a:fillRect l="-2000" b="-13953"/>
                </a:stretch>
              </a:blipFill>
            </p:spPr>
            <p:txBody>
              <a:bodyPr/>
              <a:lstStyle/>
              <a:p>
                <a:r>
                  <a:rPr lang="en-US">
                    <a:noFill/>
                  </a:rPr>
                  <a:t> </a:t>
                </a:r>
              </a:p>
            </p:txBody>
          </p:sp>
        </mc:Fallback>
      </mc:AlternateContent>
    </p:spTree>
    <p:extLst>
      <p:ext uri="{BB962C8B-B14F-4D97-AF65-F5344CB8AC3E}">
        <p14:creationId xmlns:p14="http://schemas.microsoft.com/office/powerpoint/2010/main" val="1135201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Smoothing Summary</a:t>
            </a:r>
          </a:p>
        </p:txBody>
      </p:sp>
      <p:sp>
        <p:nvSpPr>
          <p:cNvPr id="3" name="Content Placeholder 2"/>
          <p:cNvSpPr>
            <a:spLocks noGrp="1"/>
          </p:cNvSpPr>
          <p:nvPr>
            <p:ph idx="1"/>
          </p:nvPr>
        </p:nvSpPr>
        <p:spPr/>
        <p:txBody>
          <a:bodyPr/>
          <a:lstStyle/>
          <a:p>
            <a:r>
              <a:rPr lang="en-US" sz="2800" dirty="0"/>
              <a:t>Add-1 smoothing:</a:t>
            </a:r>
          </a:p>
          <a:p>
            <a:pPr lvl="1"/>
            <a:r>
              <a:rPr lang="en-US" sz="2400" dirty="0"/>
              <a:t>OK for text categorization, not for language modeling</a:t>
            </a:r>
          </a:p>
          <a:p>
            <a:r>
              <a:rPr lang="en-US" sz="2800" dirty="0"/>
              <a:t>The most commonly used method:</a:t>
            </a:r>
          </a:p>
          <a:p>
            <a:pPr lvl="1"/>
            <a:r>
              <a:rPr lang="en-US" sz="2400" dirty="0"/>
              <a:t>Extended Interpolated </a:t>
            </a:r>
            <a:r>
              <a:rPr lang="en-US" sz="2400" dirty="0" err="1"/>
              <a:t>Kneser</a:t>
            </a:r>
            <a:r>
              <a:rPr lang="en-US" sz="2400" dirty="0"/>
              <a:t>-Ney</a:t>
            </a:r>
          </a:p>
          <a:p>
            <a:r>
              <a:rPr lang="en-US" sz="2800" dirty="0"/>
              <a:t>For very large N-grams like the Web:</a:t>
            </a:r>
          </a:p>
          <a:p>
            <a:pPr lvl="1"/>
            <a:r>
              <a:rPr lang="en-US" sz="2400" dirty="0"/>
              <a:t>Stupid </a:t>
            </a:r>
            <a:r>
              <a:rPr lang="en-US" sz="2400" dirty="0" err="1"/>
              <a:t>backoff</a:t>
            </a:r>
            <a:endParaRPr lang="en-US" sz="2400"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77</a:t>
            </a:fld>
            <a:endParaRPr lang="en-US"/>
          </a:p>
        </p:txBody>
      </p:sp>
    </p:spTree>
    <p:extLst>
      <p:ext uri="{BB962C8B-B14F-4D97-AF65-F5344CB8AC3E}">
        <p14:creationId xmlns:p14="http://schemas.microsoft.com/office/powerpoint/2010/main" val="39232374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Advanced Language Modeling</a:t>
            </a:r>
          </a:p>
        </p:txBody>
      </p:sp>
      <p:sp>
        <p:nvSpPr>
          <p:cNvPr id="88066" name="Rectangle 3"/>
          <p:cNvSpPr>
            <a:spLocks noGrp="1" noChangeArrowheads="1"/>
          </p:cNvSpPr>
          <p:nvPr>
            <p:ph idx="1"/>
          </p:nvPr>
        </p:nvSpPr>
        <p:spPr/>
        <p:txBody>
          <a:bodyPr/>
          <a:lstStyle/>
          <a:p>
            <a:r>
              <a:rPr lang="en-US" dirty="0">
                <a:ea typeface="ＭＳ Ｐゴシック" charset="0"/>
                <a:cs typeface="Calibri"/>
              </a:rPr>
              <a:t>Discriminative models:</a:t>
            </a:r>
          </a:p>
          <a:p>
            <a:pPr lvl="1"/>
            <a:r>
              <a:rPr lang="en-US" dirty="0">
                <a:ea typeface="ＭＳ Ｐゴシック" charset="0"/>
                <a:cs typeface="Calibri"/>
              </a:rPr>
              <a:t> choose n-gram weights to improve a task, not to fit the  training set</a:t>
            </a:r>
          </a:p>
          <a:p>
            <a:r>
              <a:rPr lang="en-US" dirty="0">
                <a:ea typeface="ＭＳ Ｐゴシック" charset="0"/>
                <a:cs typeface="Calibri"/>
              </a:rPr>
              <a:t>Parsing-based models</a:t>
            </a:r>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Caching Models</a:t>
            </a:r>
          </a:p>
          <a:p>
            <a:pPr lvl="1" eaLnBrk="1" hangingPunct="1"/>
            <a:r>
              <a:rPr lang="en-US" dirty="0">
                <a:latin typeface="Calibri"/>
                <a:ea typeface="ＭＳ Ｐゴシック" charset="0"/>
                <a:cs typeface="Calibri"/>
              </a:rPr>
              <a:t>Recently used words are more likely to appear</a:t>
            </a:r>
          </a:p>
          <a:p>
            <a:pPr marL="0" indent="0">
              <a:buNone/>
            </a:pPr>
            <a:endParaRPr lang="en-US" sz="18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E90F030-BF85-40FD-A74F-D8F49976E06A}"/>
                  </a:ext>
                </a:extLst>
              </p:cNvPr>
              <p:cNvSpPr txBox="1"/>
              <p:nvPr/>
            </p:nvSpPr>
            <p:spPr>
              <a:xfrm>
                <a:off x="968710" y="4306225"/>
                <a:ext cx="6485686" cy="5848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𝐶𝐴𝐶𝐻𝐸</m:t>
                          </m:r>
                        </m:sub>
                      </m:sSub>
                      <m:d>
                        <m:dPr>
                          <m:ctrlPr>
                            <a:rPr lang="en-US" i="1">
                              <a:latin typeface="Cambria Math" panose="02040503050406030204" pitchFamily="18" charset="0"/>
                            </a:rPr>
                          </m:ctrlPr>
                        </m:dPr>
                        <m:e>
                          <m:r>
                            <a:rPr lang="en-US" i="1">
                              <a:latin typeface="Cambria Math" panose="02040503050406030204" pitchFamily="18" charset="0"/>
                            </a:rPr>
                            <m:t>𝑤</m:t>
                          </m:r>
                        </m:e>
                        <m:e>
                          <m:r>
                            <a:rPr lang="en-US" i="1">
                              <a:latin typeface="Cambria Math" panose="02040503050406030204" pitchFamily="18" charset="0"/>
                            </a:rPr>
                            <m:t>h𝑖𝑠𝑡𝑜𝑟𝑦</m:t>
                          </m:r>
                        </m:e>
                      </m:d>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𝜆</m:t>
                          </m:r>
                        </m:e>
                      </m:d>
                      <m:f>
                        <m:fPr>
                          <m:ctrlPr>
                            <a:rPr lang="en-US" i="1">
                              <a:latin typeface="Cambria Math" panose="02040503050406030204" pitchFamily="18" charset="0"/>
                            </a:rPr>
                          </m:ctrlPr>
                        </m:fPr>
                        <m:num>
                          <m:r>
                            <a:rPr lang="en-US" i="1">
                              <a:latin typeface="Cambria Math" panose="02040503050406030204" pitchFamily="18" charset="0"/>
                            </a:rPr>
                            <m:t>𝑐</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h𝑖𝑠𝑡𝑜𝑟𝑦</m:t>
                              </m:r>
                            </m:e>
                          </m:d>
                        </m:num>
                        <m:den>
                          <m:r>
                            <a:rPr lang="en-US" i="1">
                              <a:latin typeface="Cambria Math" panose="02040503050406030204" pitchFamily="18" charset="0"/>
                            </a:rPr>
                            <m:t>|</m:t>
                          </m:r>
                          <m:r>
                            <a:rPr lang="en-US" i="1">
                              <a:latin typeface="Cambria Math" panose="02040503050406030204" pitchFamily="18" charset="0"/>
                            </a:rPr>
                            <m:t>h𝑖𝑠𝑡𝑜𝑟𝑦</m:t>
                          </m:r>
                          <m:r>
                            <a:rPr lang="en-US" i="1">
                              <a:latin typeface="Cambria Math" panose="02040503050406030204" pitchFamily="18" charset="0"/>
                            </a:rPr>
                            <m:t>|</m:t>
                          </m:r>
                        </m:den>
                      </m:f>
                    </m:oMath>
                  </m:oMathPara>
                </a14:m>
                <a:endParaRPr lang="en-US" dirty="0"/>
              </a:p>
            </p:txBody>
          </p:sp>
        </mc:Choice>
        <mc:Fallback>
          <p:sp>
            <p:nvSpPr>
              <p:cNvPr id="2" name="TextBox 1">
                <a:extLst>
                  <a:ext uri="{FF2B5EF4-FFF2-40B4-BE49-F238E27FC236}">
                    <a16:creationId xmlns:a16="http://schemas.microsoft.com/office/drawing/2014/main" id="{3E90F030-BF85-40FD-A74F-D8F49976E06A}"/>
                  </a:ext>
                </a:extLst>
              </p:cNvPr>
              <p:cNvSpPr txBox="1">
                <a:spLocks noRot="1" noChangeAspect="1" noMove="1" noResize="1" noEditPoints="1" noAdjustHandles="1" noChangeArrowheads="1" noChangeShapeType="1" noTextEdit="1"/>
              </p:cNvSpPr>
              <p:nvPr/>
            </p:nvSpPr>
            <p:spPr>
              <a:xfrm>
                <a:off x="968710" y="4306225"/>
                <a:ext cx="6485686" cy="584840"/>
              </a:xfrm>
              <a:prstGeom prst="rect">
                <a:avLst/>
              </a:prstGeom>
              <a:blipFill>
                <a:blip r:embed="rId3"/>
                <a:stretch>
                  <a:fillRect l="-195" b="-19149"/>
                </a:stretch>
              </a:blipFill>
            </p:spPr>
            <p:txBody>
              <a:bodyPr/>
              <a:lstStyle/>
              <a:p>
                <a:r>
                  <a:rPr lang="en-US">
                    <a:noFill/>
                  </a:rPr>
                  <a:t> </a:t>
                </a:r>
              </a:p>
            </p:txBody>
          </p:sp>
        </mc:Fallback>
      </mc:AlternateContent>
    </p:spTree>
    <p:extLst>
      <p:ext uri="{BB962C8B-B14F-4D97-AF65-F5344CB8AC3E}">
        <p14:creationId xmlns:p14="http://schemas.microsoft.com/office/powerpoint/2010/main" val="155626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400" dirty="0">
                <a:latin typeface="Lucida Sans" charset="0"/>
                <a:ea typeface="ＭＳ Ｐゴシック" charset="0"/>
                <a:cs typeface="ＭＳ Ｐゴシック" charset="0"/>
              </a:rPr>
              <a:t>Language Modeling</a:t>
            </a:r>
          </a:p>
        </p:txBody>
      </p:sp>
      <p:sp>
        <p:nvSpPr>
          <p:cNvPr id="16387" name="Rectangle 6"/>
          <p:cNvSpPr>
            <a:spLocks noGrp="1" noChangeArrowheads="1"/>
          </p:cNvSpPr>
          <p:nvPr>
            <p:ph type="body" idx="1"/>
          </p:nvPr>
        </p:nvSpPr>
        <p:spPr/>
        <p:txBody>
          <a:bodyPr/>
          <a:lstStyle/>
          <a:p>
            <a:pPr eaLnBrk="1" hangingPunct="1">
              <a:buFont typeface="Times" charset="0"/>
              <a:buNone/>
            </a:pPr>
            <a:r>
              <a:rPr lang="en-US" sz="3200" dirty="0">
                <a:solidFill>
                  <a:srgbClr val="800000"/>
                </a:solidFill>
                <a:latin typeface="Lucida Sans" charset="0"/>
                <a:ea typeface="ＭＳ Ｐゴシック" charset="0"/>
                <a:cs typeface="ＭＳ Ｐゴシック" charset="0"/>
              </a:rPr>
              <a:t>Advanced: </a:t>
            </a:r>
          </a:p>
          <a:p>
            <a:pPr eaLnBrk="1" hangingPunct="1">
              <a:buFont typeface="Times" charset="0"/>
              <a:buNone/>
            </a:pPr>
            <a:r>
              <a:rPr lang="en-US" sz="3200" dirty="0" err="1">
                <a:solidFill>
                  <a:srgbClr val="800000"/>
                </a:solidFill>
                <a:latin typeface="Lucida Sans" charset="0"/>
                <a:ea typeface="ＭＳ Ｐゴシック" charset="0"/>
                <a:cs typeface="ＭＳ Ｐゴシック" charset="0"/>
              </a:rPr>
              <a:t>Kneser</a:t>
            </a:r>
            <a:r>
              <a:rPr lang="en-US" sz="3200" dirty="0">
                <a:solidFill>
                  <a:srgbClr val="800000"/>
                </a:solidFill>
                <a:latin typeface="Lucida Sans" charset="0"/>
                <a:ea typeface="ＭＳ Ｐゴシック" charset="0"/>
                <a:cs typeface="ＭＳ Ｐゴシック" charset="0"/>
              </a:rPr>
              <a:t>-Ney Smoothing</a:t>
            </a:r>
          </a:p>
        </p:txBody>
      </p:sp>
    </p:spTree>
    <p:extLst>
      <p:ext uri="{BB962C8B-B14F-4D97-AF65-F5344CB8AC3E}">
        <p14:creationId xmlns:p14="http://schemas.microsoft.com/office/powerpoint/2010/main" val="27577510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Loss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1183240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1371600" y="1143000"/>
            <a:ext cx="7467600" cy="742950"/>
          </a:xfrm>
        </p:spPr>
        <p:txBody>
          <a:bodyPr>
            <a:normAutofit fontScale="90000"/>
          </a:bodyPr>
          <a:lstStyle/>
          <a:p>
            <a:pPr eaLnBrk="1" hangingPunct="1"/>
            <a:r>
              <a:rPr lang="en-US" dirty="0">
                <a:latin typeface="Arial" charset="0"/>
                <a:ea typeface="ＭＳ Ｐゴシック" charset="0"/>
                <a:cs typeface="ＭＳ Ｐゴシック" charset="0"/>
              </a:rPr>
              <a:t>Absolute discounting: just subtract a little from each count</a:t>
            </a:r>
          </a:p>
        </p:txBody>
      </p:sp>
      <p:sp>
        <p:nvSpPr>
          <p:cNvPr id="71682" name="Rectangle 3"/>
          <p:cNvSpPr>
            <a:spLocks noGrp="1" noChangeArrowheads="1"/>
          </p:cNvSpPr>
          <p:nvPr>
            <p:ph type="body" idx="1"/>
          </p:nvPr>
        </p:nvSpPr>
        <p:spPr>
          <a:xfrm>
            <a:off x="228600" y="2057401"/>
            <a:ext cx="5334000" cy="3809999"/>
          </a:xfrm>
        </p:spPr>
        <p:txBody>
          <a:bodyPr>
            <a:normAutofit fontScale="85000" lnSpcReduction="20000"/>
          </a:bodyPr>
          <a:lstStyle/>
          <a:p>
            <a:pPr eaLnBrk="1" hangingPunct="1">
              <a:lnSpc>
                <a:spcPct val="90000"/>
              </a:lnSpc>
            </a:pPr>
            <a:r>
              <a:rPr lang="en-US" dirty="0">
                <a:latin typeface="Calibri"/>
                <a:ea typeface="ＭＳ Ｐゴシック" charset="0"/>
                <a:cs typeface="Calibri"/>
              </a:rPr>
              <a:t>Suppose we wanted to subtract a little from a count of 4 to save probability mass for the zeros</a:t>
            </a:r>
          </a:p>
          <a:p>
            <a:pPr eaLnBrk="1" hangingPunct="1">
              <a:lnSpc>
                <a:spcPct val="90000"/>
              </a:lnSpc>
            </a:pPr>
            <a:r>
              <a:rPr lang="en-US" dirty="0">
                <a:latin typeface="Calibri"/>
                <a:ea typeface="ＭＳ Ｐゴシック" charset="0"/>
                <a:cs typeface="Calibri"/>
              </a:rPr>
              <a:t>How much to subtract ?</a:t>
            </a:r>
          </a:p>
          <a:p>
            <a:pPr>
              <a:lnSpc>
                <a:spcPct val="90000"/>
              </a:lnSpc>
            </a:pPr>
            <a:endParaRPr lang="en-US" sz="1200" dirty="0">
              <a:ea typeface="ＭＳ Ｐゴシック" charset="0"/>
              <a:cs typeface="Calibri"/>
            </a:endParaRPr>
          </a:p>
          <a:p>
            <a:pPr>
              <a:lnSpc>
                <a:spcPct val="90000"/>
              </a:lnSpc>
            </a:pPr>
            <a:r>
              <a:rPr lang="en-US" dirty="0">
                <a:ea typeface="ＭＳ Ｐゴシック" charset="0"/>
                <a:cs typeface="Calibri"/>
              </a:rPr>
              <a:t>Church and Gale (1991)’s clever idea</a:t>
            </a:r>
          </a:p>
          <a:p>
            <a:pPr>
              <a:lnSpc>
                <a:spcPct val="90000"/>
              </a:lnSpc>
            </a:pPr>
            <a:r>
              <a:rPr lang="en-US" dirty="0">
                <a:ea typeface="ＭＳ Ｐゴシック" charset="0"/>
                <a:cs typeface="Calibri"/>
              </a:rPr>
              <a:t>Divide up 22 million words of AP Newswire</a:t>
            </a:r>
          </a:p>
          <a:p>
            <a:pPr lvl="1">
              <a:lnSpc>
                <a:spcPct val="90000"/>
              </a:lnSpc>
            </a:pPr>
            <a:r>
              <a:rPr lang="en-US" dirty="0">
                <a:ea typeface="ＭＳ Ｐゴシック" charset="0"/>
                <a:cs typeface="Calibri"/>
              </a:rPr>
              <a:t>Training and held-out set</a:t>
            </a:r>
          </a:p>
          <a:p>
            <a:pPr lvl="1">
              <a:lnSpc>
                <a:spcPct val="90000"/>
              </a:lnSpc>
            </a:pPr>
            <a:r>
              <a:rPr lang="en-US" dirty="0">
                <a:ea typeface="ＭＳ Ｐゴシック" charset="0"/>
                <a:cs typeface="Calibri"/>
              </a:rPr>
              <a:t>for each bigram in the training set</a:t>
            </a:r>
          </a:p>
          <a:p>
            <a:pPr lvl="1">
              <a:lnSpc>
                <a:spcPct val="90000"/>
              </a:lnSpc>
            </a:pPr>
            <a:r>
              <a:rPr lang="en-US" dirty="0">
                <a:ea typeface="ＭＳ Ｐゴシック" charset="0"/>
                <a:cs typeface="Calibri"/>
              </a:rPr>
              <a:t>see the actual count in the held-out set!</a:t>
            </a:r>
          </a:p>
          <a:p>
            <a:pPr eaLnBrk="1" hangingPunct="1">
              <a:lnSpc>
                <a:spcPct val="90000"/>
              </a:lnSpc>
            </a:pPr>
            <a:endParaRPr lang="en-US"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r>
              <a:rPr lang="en-US" dirty="0">
                <a:latin typeface="Calibri"/>
                <a:ea typeface="ＭＳ Ｐゴシック" charset="0"/>
                <a:cs typeface="Calibri"/>
              </a:rPr>
              <a:t>It sure looks like c* = (c - .75)</a:t>
            </a:r>
          </a:p>
          <a:p>
            <a:pPr eaLnBrk="1" hangingPunct="1">
              <a:lnSpc>
                <a:spcPct val="90000"/>
              </a:lnSpc>
            </a:pPr>
            <a:endParaRPr lang="en-US" baseline="-25000" dirty="0">
              <a:latin typeface="Calibri"/>
              <a:ea typeface="ＭＳ Ｐゴシック" charset="0"/>
              <a:cs typeface="Calibri"/>
            </a:endParaRPr>
          </a:p>
          <a:p>
            <a:pPr eaLnBrk="1" hangingPunct="1">
              <a:lnSpc>
                <a:spcPct val="90000"/>
              </a:lnSpc>
            </a:pPr>
            <a:endParaRPr lang="en-US" baseline="-25000" dirty="0">
              <a:latin typeface="Calibri"/>
              <a:ea typeface="ＭＳ Ｐゴシック" charset="0"/>
              <a:cs typeface="Calibri"/>
            </a:endParaRPr>
          </a:p>
          <a:p>
            <a:pPr marL="0" indent="0">
              <a:buNone/>
            </a:pPr>
            <a:endParaRPr lang="en-US" dirty="0">
              <a:latin typeface="Calibri"/>
              <a:ea typeface="ＭＳ Ｐゴシック" charset="0"/>
              <a:cs typeface="Calibri"/>
            </a:endParaRPr>
          </a:p>
          <a:p>
            <a:pPr eaLnBrk="1" hangingPunct="1">
              <a:lnSpc>
                <a:spcPct val="90000"/>
              </a:lnSpc>
            </a:pPr>
            <a:endParaRPr lang="en-US" dirty="0">
              <a:latin typeface="Calibri"/>
              <a:ea typeface="ＭＳ Ｐゴシック" charset="0"/>
              <a:cs typeface="Calibri"/>
            </a:endParaRPr>
          </a:p>
        </p:txBody>
      </p:sp>
      <p:graphicFrame>
        <p:nvGraphicFramePr>
          <p:cNvPr id="1472517" name="Group 5"/>
          <p:cNvGraphicFramePr>
            <a:graphicFrameLocks noGrp="1"/>
          </p:cNvGraphicFramePr>
          <p:nvPr/>
        </p:nvGraphicFramePr>
        <p:xfrm>
          <a:off x="5867400" y="2057400"/>
          <a:ext cx="3200400" cy="3717036"/>
        </p:xfrm>
        <a:graphic>
          <a:graphicData uri="http://schemas.openxmlformats.org/drawingml/2006/table">
            <a:tbl>
              <a:tblPr/>
              <a:tblGrid>
                <a:gridCol w="1422400">
                  <a:extLst>
                    <a:ext uri="{9D8B030D-6E8A-4147-A177-3AD203B41FA5}">
                      <a16:colId xmlns:a16="http://schemas.microsoft.com/office/drawing/2014/main" val="20000"/>
                    </a:ext>
                  </a:extLst>
                </a:gridCol>
                <a:gridCol w="1778000">
                  <a:extLst>
                    <a:ext uri="{9D8B030D-6E8A-4147-A177-3AD203B41FA5}">
                      <a16:colId xmlns:a16="http://schemas.microsoft.com/office/drawing/2014/main" val="20001"/>
                    </a:ext>
                  </a:extLst>
                </a:gridCol>
              </a:tblGrid>
              <a:tr h="562356">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Bigram count in training</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Bigram count in </a:t>
                      </a:r>
                      <a:r>
                        <a:rPr kumimoji="0" lang="en-US" sz="1800" b="0" i="0" u="none" strike="noStrike" cap="none" normalizeH="0" baseline="0" dirty="0" err="1">
                          <a:ln>
                            <a:noFill/>
                          </a:ln>
                          <a:solidFill>
                            <a:schemeClr val="tx1"/>
                          </a:solidFill>
                          <a:effectLst/>
                          <a:latin typeface="Calibri"/>
                          <a:ea typeface="ＭＳ Ｐゴシック" charset="-128"/>
                          <a:cs typeface="Calibri"/>
                        </a:rPr>
                        <a:t>heldout</a:t>
                      </a:r>
                      <a:r>
                        <a:rPr kumimoji="0" lang="en-US" sz="1800" b="0" i="0" u="none" strike="noStrike" cap="none" normalizeH="0" baseline="0" dirty="0">
                          <a:ln>
                            <a:noFill/>
                          </a:ln>
                          <a:solidFill>
                            <a:schemeClr val="tx1"/>
                          </a:solidFill>
                          <a:effectLst/>
                          <a:latin typeface="Calibri"/>
                          <a:ea typeface="ＭＳ Ｐゴシック" charset="-128"/>
                          <a:cs typeface="Calibri"/>
                        </a:rPr>
                        <a:t> set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.0000270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1</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0.448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2</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1.25</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3</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2.24</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4</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3.23</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5</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4.21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6</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5.23</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7</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6.21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8</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7.21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546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9</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a:ea typeface="ＭＳ Ｐゴシック" charset="-128"/>
                          <a:cs typeface="Calibri"/>
                        </a:rPr>
                        <a:t>8.26</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29163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68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68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2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2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ＭＳ Ｐゴシック" charset="0"/>
                <a:cs typeface="ＭＳ Ｐゴシック" charset="0"/>
              </a:rPr>
              <a:t>Absolute Discounting Interpolation</a:t>
            </a:r>
            <a:endParaRPr lang="en-US" dirty="0"/>
          </a:p>
        </p:txBody>
      </p:sp>
      <p:sp>
        <p:nvSpPr>
          <p:cNvPr id="3" name="Content Placeholder 2"/>
          <p:cNvSpPr>
            <a:spLocks noGrp="1"/>
          </p:cNvSpPr>
          <p:nvPr>
            <p:ph idx="1"/>
          </p:nvPr>
        </p:nvSpPr>
        <p:spPr>
          <a:xfrm>
            <a:off x="304800" y="2209800"/>
            <a:ext cx="8534400" cy="3790950"/>
          </a:xfrm>
        </p:spPr>
        <p:txBody>
          <a:bodyPr/>
          <a:lstStyle/>
          <a:p>
            <a:r>
              <a:rPr lang="en-US" dirty="0">
                <a:ea typeface="ＭＳ Ｐゴシック" charset="0"/>
                <a:cs typeface="Calibri"/>
              </a:rPr>
              <a:t>Save ourselves some time and just subtract 0.75 (or some d)!</a:t>
            </a:r>
          </a:p>
          <a:p>
            <a:pPr lvl="1"/>
            <a:endParaRPr lang="en-US" sz="2400" dirty="0">
              <a:ea typeface="ＭＳ Ｐゴシック" charset="0"/>
              <a:cs typeface="Calibri"/>
            </a:endParaRPr>
          </a:p>
          <a:p>
            <a:pPr lvl="1"/>
            <a:endParaRPr lang="en-US" sz="2400" dirty="0">
              <a:ea typeface="ＭＳ Ｐゴシック" charset="0"/>
              <a:cs typeface="Calibri"/>
            </a:endParaRPr>
          </a:p>
          <a:p>
            <a:pPr lvl="1"/>
            <a:endParaRPr lang="en-US" sz="2400" dirty="0">
              <a:ea typeface="ＭＳ Ｐゴシック" charset="0"/>
              <a:cs typeface="Calibri"/>
            </a:endParaRPr>
          </a:p>
          <a:p>
            <a:pPr lvl="1"/>
            <a:endParaRPr lang="en-US" sz="2400" dirty="0">
              <a:ea typeface="ＭＳ Ｐゴシック" charset="0"/>
              <a:cs typeface="Calibri"/>
            </a:endParaRPr>
          </a:p>
          <a:p>
            <a:pPr marL="342892" lvl="1" indent="-342892">
              <a:buClr>
                <a:srgbClr val="CC0000"/>
              </a:buClr>
            </a:pPr>
            <a:r>
              <a:rPr lang="en-US" sz="2400" dirty="0">
                <a:ea typeface="ＭＳ Ｐゴシック" charset="0"/>
                <a:cs typeface="Calibri"/>
              </a:rPr>
              <a:t>(Maybe keeping a couple extra values of d for counts 1 and 2)</a:t>
            </a:r>
            <a:endParaRPr lang="en-US" sz="2800" dirty="0">
              <a:ea typeface="ＭＳ Ｐゴシック" charset="0"/>
              <a:cs typeface="Calibri"/>
            </a:endParaRPr>
          </a:p>
          <a:p>
            <a:r>
              <a:rPr lang="en-US" sz="2800" dirty="0">
                <a:ea typeface="ＭＳ Ｐゴシック" charset="0"/>
                <a:cs typeface="Calibri"/>
              </a:rPr>
              <a:t>But should we really just use the regular unigram P(w)?</a:t>
            </a:r>
            <a:endParaRPr lang="en-US" sz="3600" dirty="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81</a:t>
            </a:fld>
            <a:endParaRPr lang="en-US" dirty="0"/>
          </a:p>
        </p:txBody>
      </p:sp>
      <p:sp>
        <p:nvSpPr>
          <p:cNvPr id="5" name="TextBox 4"/>
          <p:cNvSpPr txBox="1"/>
          <p:nvPr/>
        </p:nvSpPr>
        <p:spPr>
          <a:xfrm>
            <a:off x="3657600" y="2743201"/>
            <a:ext cx="1927066" cy="369332"/>
          </a:xfrm>
          <a:prstGeom prst="rect">
            <a:avLst/>
          </a:prstGeom>
          <a:noFill/>
        </p:spPr>
        <p:txBody>
          <a:bodyPr wrap="none" rtlCol="0">
            <a:spAutoFit/>
          </a:bodyPr>
          <a:lstStyle/>
          <a:p>
            <a:r>
              <a:rPr lang="en-US" dirty="0">
                <a:solidFill>
                  <a:srgbClr val="FF0000"/>
                </a:solidFill>
              </a:rPr>
              <a:t>discounted bigram</a:t>
            </a:r>
          </a:p>
        </p:txBody>
      </p:sp>
      <p:sp>
        <p:nvSpPr>
          <p:cNvPr id="7" name="TextBox 6"/>
          <p:cNvSpPr txBox="1"/>
          <p:nvPr/>
        </p:nvSpPr>
        <p:spPr>
          <a:xfrm>
            <a:off x="7848600" y="3974069"/>
            <a:ext cx="960584" cy="369332"/>
          </a:xfrm>
          <a:prstGeom prst="rect">
            <a:avLst/>
          </a:prstGeom>
          <a:noFill/>
        </p:spPr>
        <p:txBody>
          <a:bodyPr wrap="none" rtlCol="0">
            <a:spAutoFit/>
          </a:bodyPr>
          <a:lstStyle/>
          <a:p>
            <a:r>
              <a:rPr lang="en-US" dirty="0">
                <a:solidFill>
                  <a:srgbClr val="FF0000"/>
                </a:solidFill>
              </a:rPr>
              <a:t>unigram</a:t>
            </a:r>
          </a:p>
        </p:txBody>
      </p:sp>
      <p:sp>
        <p:nvSpPr>
          <p:cNvPr id="8" name="TextBox 7"/>
          <p:cNvSpPr txBox="1"/>
          <p:nvPr/>
        </p:nvSpPr>
        <p:spPr>
          <a:xfrm>
            <a:off x="6553200" y="2819400"/>
            <a:ext cx="1678152" cy="307777"/>
          </a:xfrm>
          <a:prstGeom prst="rect">
            <a:avLst/>
          </a:prstGeom>
          <a:noFill/>
        </p:spPr>
        <p:txBody>
          <a:bodyPr wrap="none" rtlCol="0">
            <a:spAutoFit/>
          </a:bodyPr>
          <a:lstStyle/>
          <a:p>
            <a:r>
              <a:rPr lang="en-US" sz="1400" dirty="0">
                <a:solidFill>
                  <a:srgbClr val="FF0000"/>
                </a:solidFill>
              </a:rPr>
              <a:t>Interpolation weight</a:t>
            </a:r>
          </a:p>
        </p:txBody>
      </p:sp>
      <p:cxnSp>
        <p:nvCxnSpPr>
          <p:cNvPr id="10" name="Straight Arrow Connector 9"/>
          <p:cNvCxnSpPr/>
          <p:nvPr/>
        </p:nvCxnSpPr>
        <p:spPr bwMode="auto">
          <a:xfrm flipH="1">
            <a:off x="7162800" y="3124200"/>
            <a:ext cx="228600" cy="3048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3" name="Straight Arrow Connector 12"/>
          <p:cNvCxnSpPr/>
          <p:nvPr/>
        </p:nvCxnSpPr>
        <p:spPr bwMode="auto">
          <a:xfrm flipH="1" flipV="1">
            <a:off x="8077200" y="3810000"/>
            <a:ext cx="228600" cy="2286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B703A96-FA1B-4405-AAE7-1BA08FEB6FD1}"/>
                  </a:ext>
                </a:extLst>
              </p:cNvPr>
              <p:cNvSpPr txBox="1"/>
              <p:nvPr/>
            </p:nvSpPr>
            <p:spPr>
              <a:xfrm>
                <a:off x="304801" y="3231710"/>
                <a:ext cx="8324587" cy="78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𝐴𝑏𝑠𝑜𝑙𝑢𝑡𝑒𝐷𝑖𝑠𝑐𝑜𝑢𝑛𝑡𝑖𝑛𝑔</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𝑐</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r>
                            <a:rPr lang="en-US" sz="2400" i="1">
                              <a:latin typeface="Cambria Math" panose="02040503050406030204" pitchFamily="18" charset="0"/>
                            </a:rPr>
                            <m:t>−</m:t>
                          </m:r>
                          <m:r>
                            <a:rPr lang="en-US" sz="2400" i="1">
                              <a:latin typeface="Cambria Math" panose="02040503050406030204" pitchFamily="18" charset="0"/>
                            </a:rPr>
                            <m:t>𝑑</m:t>
                          </m:r>
                        </m:num>
                        <m:den>
                          <m:r>
                            <a:rPr lang="en-US" sz="2400" i="1">
                              <a:latin typeface="Cambria Math" panose="02040503050406030204" pitchFamily="18" charset="0"/>
                            </a:rPr>
                            <m:t>𝑐</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den>
                      </m:f>
                      <m:r>
                        <a:rPr lang="en-US" sz="2400" i="1">
                          <a:latin typeface="Cambria Math" panose="02040503050406030204" pitchFamily="18" charset="0"/>
                        </a:rPr>
                        <m:t>+</m:t>
                      </m:r>
                      <m:r>
                        <a:rPr lang="en-US" sz="2400" i="1">
                          <a:latin typeface="Cambria Math" panose="02040503050406030204" pitchFamily="18" charset="0"/>
                        </a:rPr>
                        <m:t>𝜆</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−1</m:t>
                              </m:r>
                            </m:sub>
                          </m:sSub>
                        </m:e>
                      </m:d>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oMath>
                  </m:oMathPara>
                </a14:m>
                <a:endParaRPr lang="en-US" sz="2400" dirty="0"/>
              </a:p>
            </p:txBody>
          </p:sp>
        </mc:Choice>
        <mc:Fallback>
          <p:sp>
            <p:nvSpPr>
              <p:cNvPr id="9" name="TextBox 8">
                <a:extLst>
                  <a:ext uri="{FF2B5EF4-FFF2-40B4-BE49-F238E27FC236}">
                    <a16:creationId xmlns:a16="http://schemas.microsoft.com/office/drawing/2014/main" id="{5B703A96-FA1B-4405-AAE7-1BA08FEB6FD1}"/>
                  </a:ext>
                </a:extLst>
              </p:cNvPr>
              <p:cNvSpPr txBox="1">
                <a:spLocks noRot="1" noChangeAspect="1" noMove="1" noResize="1" noEditPoints="1" noAdjustHandles="1" noChangeArrowheads="1" noChangeShapeType="1" noTextEdit="1"/>
              </p:cNvSpPr>
              <p:nvPr/>
            </p:nvSpPr>
            <p:spPr>
              <a:xfrm>
                <a:off x="304801" y="3231710"/>
                <a:ext cx="8324587" cy="782265"/>
              </a:xfrm>
              <a:prstGeom prst="rect">
                <a:avLst/>
              </a:prstGeom>
              <a:blipFill>
                <a:blip r:embed="rId2"/>
                <a:stretch>
                  <a:fillRect l="-458" r="-763" b="-15873"/>
                </a:stretch>
              </a:blipFill>
            </p:spPr>
            <p:txBody>
              <a:bodyPr/>
              <a:lstStyle/>
              <a:p>
                <a:r>
                  <a:rPr lang="en-US">
                    <a:noFill/>
                  </a:rPr>
                  <a:t> </a:t>
                </a:r>
              </a:p>
            </p:txBody>
          </p:sp>
        </mc:Fallback>
      </mc:AlternateContent>
    </p:spTree>
    <p:extLst>
      <p:ext uri="{BB962C8B-B14F-4D97-AF65-F5344CB8AC3E}">
        <p14:creationId xmlns:p14="http://schemas.microsoft.com/office/powerpoint/2010/main" val="22231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3"/>
          <p:cNvSpPr>
            <a:spLocks noGrp="1" noChangeArrowheads="1"/>
          </p:cNvSpPr>
          <p:nvPr>
            <p:ph type="body" idx="1"/>
          </p:nvPr>
        </p:nvSpPr>
        <p:spPr>
          <a:xfrm>
            <a:off x="457200" y="1905000"/>
            <a:ext cx="8686800" cy="3333750"/>
          </a:xfrm>
        </p:spPr>
        <p:txBody>
          <a:bodyPr/>
          <a:lstStyle/>
          <a:p>
            <a:pPr eaLnBrk="1" hangingPunct="1"/>
            <a:r>
              <a:rPr lang="en-US" altLang="ja-JP" dirty="0">
                <a:latin typeface="Calibri"/>
                <a:ea typeface="ＭＳ Ｐゴシック" charset="0"/>
                <a:cs typeface="Calibri"/>
              </a:rPr>
              <a:t>Better estimate for probabilities of lower-order unigrams!</a:t>
            </a:r>
          </a:p>
          <a:p>
            <a:pPr lvl="1"/>
            <a:r>
              <a:rPr lang="en-US" dirty="0">
                <a:latin typeface="Calibri"/>
                <a:ea typeface="ＭＳ Ｐゴシック" charset="0"/>
                <a:cs typeface="Calibri"/>
              </a:rPr>
              <a:t>Shannon game:  </a:t>
            </a:r>
            <a:r>
              <a:rPr lang="en-US" i="1" dirty="0"/>
              <a:t>I can’t see without my reading</a:t>
            </a:r>
            <a:r>
              <a:rPr lang="en-US" i="1" dirty="0">
                <a:latin typeface="Calibri"/>
                <a:ea typeface="ＭＳ Ｐゴシック" charset="0"/>
                <a:cs typeface="Calibri"/>
              </a:rPr>
              <a:t>___________</a:t>
            </a:r>
            <a:r>
              <a:rPr lang="en-US" dirty="0">
                <a:latin typeface="Calibri"/>
                <a:ea typeface="ＭＳ Ｐゴシック" charset="0"/>
                <a:cs typeface="Calibri"/>
              </a:rPr>
              <a:t>?</a:t>
            </a:r>
          </a:p>
          <a:p>
            <a:pPr lvl="1" eaLnBrk="1" hangingPunct="1"/>
            <a:r>
              <a:rPr lang="en-US" altLang="ja-JP" dirty="0">
                <a:latin typeface="Calibri"/>
                <a:ea typeface="ＭＳ Ｐゴシック" charset="0"/>
                <a:cs typeface="Calibri"/>
              </a:rPr>
              <a:t>“Francisco” is more common than “glasses”</a:t>
            </a:r>
          </a:p>
          <a:p>
            <a:pPr lvl="1" eaLnBrk="1" hangingPunct="1"/>
            <a:r>
              <a:rPr lang="en-US" dirty="0">
                <a:latin typeface="Calibri"/>
                <a:ea typeface="ＭＳ Ｐゴシック" charset="0"/>
                <a:cs typeface="Calibri"/>
              </a:rPr>
              <a:t>… but “</a:t>
            </a:r>
            <a:r>
              <a:rPr lang="en-US" altLang="ja-JP" dirty="0">
                <a:latin typeface="Calibri"/>
                <a:ea typeface="ＭＳ Ｐゴシック" charset="0"/>
                <a:cs typeface="Calibri"/>
              </a:rPr>
              <a:t>Francisco” always follows “San”</a:t>
            </a:r>
          </a:p>
          <a:p>
            <a:r>
              <a:rPr lang="en-US" altLang="ja-JP" dirty="0">
                <a:latin typeface="Calibri"/>
                <a:ea typeface="ＭＳ Ｐゴシック" charset="0"/>
                <a:cs typeface="Calibri"/>
              </a:rPr>
              <a:t>The unigram is useful exactly when we haven’t seen this bigram!</a:t>
            </a:r>
          </a:p>
          <a:p>
            <a:r>
              <a:rPr lang="en-US" altLang="ja-JP" dirty="0">
                <a:latin typeface="Calibri"/>
                <a:ea typeface="ＭＳ Ｐゴシック" charset="0"/>
                <a:cs typeface="Calibri"/>
              </a:rPr>
              <a:t>Instead of  P(w): “How likely is w”</a:t>
            </a:r>
          </a:p>
          <a:p>
            <a:r>
              <a:rPr lang="en-US" altLang="ja-JP" dirty="0" err="1">
                <a:latin typeface="Calibri"/>
                <a:ea typeface="ＭＳ Ｐゴシック" charset="0"/>
                <a:cs typeface="Calibri"/>
              </a:rPr>
              <a:t>P</a:t>
            </a:r>
            <a:r>
              <a:rPr lang="en-US" altLang="ja-JP" baseline="-25000" dirty="0" err="1">
                <a:latin typeface="Calibri"/>
                <a:ea typeface="ＭＳ Ｐゴシック" charset="0"/>
                <a:cs typeface="Calibri"/>
              </a:rPr>
              <a:t>continuation</a:t>
            </a:r>
            <a:r>
              <a:rPr lang="en-US" altLang="ja-JP" dirty="0">
                <a:latin typeface="Calibri"/>
                <a:ea typeface="ＭＳ Ｐゴシック" charset="0"/>
                <a:cs typeface="Calibri"/>
              </a:rPr>
              <a:t>(w):  “How likely is w to appear as a novel continuation?</a:t>
            </a:r>
          </a:p>
          <a:p>
            <a:pPr lvl="1"/>
            <a:r>
              <a:rPr lang="en-US" dirty="0">
                <a:latin typeface="Calibri"/>
                <a:ea typeface="ＭＳ Ｐゴシック" charset="0"/>
                <a:cs typeface="Calibri"/>
              </a:rPr>
              <a:t>For each word, count the number of bigram types it completes</a:t>
            </a:r>
          </a:p>
          <a:p>
            <a:pPr lvl="1" eaLnBrk="1" hangingPunct="1"/>
            <a:r>
              <a:rPr lang="en-US" dirty="0">
                <a:latin typeface="Calibri"/>
                <a:ea typeface="ＭＳ Ｐゴシック" charset="0"/>
                <a:cs typeface="Calibri"/>
              </a:rPr>
              <a:t>Every bigram type was a novel continuation the first time it was seen</a:t>
            </a:r>
          </a:p>
        </p:txBody>
      </p:sp>
      <p:sp>
        <p:nvSpPr>
          <p:cNvPr id="3" name="TextBox 2"/>
          <p:cNvSpPr txBox="1"/>
          <p:nvPr/>
        </p:nvSpPr>
        <p:spPr>
          <a:xfrm>
            <a:off x="5514042" y="2189108"/>
            <a:ext cx="1054969" cy="369332"/>
          </a:xfrm>
          <a:prstGeom prst="rect">
            <a:avLst/>
          </a:prstGeom>
          <a:noFill/>
        </p:spPr>
        <p:txBody>
          <a:bodyPr wrap="none" rtlCol="0">
            <a:spAutoFit/>
          </a:bodyPr>
          <a:lstStyle/>
          <a:p>
            <a:r>
              <a:rPr lang="en-US" i="1" dirty="0">
                <a:solidFill>
                  <a:srgbClr val="3366FF"/>
                </a:solidFill>
              </a:rPr>
              <a:t>Francisco</a:t>
            </a:r>
          </a:p>
        </p:txBody>
      </p:sp>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a:t>
            </a:r>
          </a:p>
        </p:txBody>
      </p:sp>
      <p:sp>
        <p:nvSpPr>
          <p:cNvPr id="2" name="TextBox 1"/>
          <p:cNvSpPr txBox="1"/>
          <p:nvPr/>
        </p:nvSpPr>
        <p:spPr>
          <a:xfrm>
            <a:off x="5514042" y="2193465"/>
            <a:ext cx="854721" cy="369332"/>
          </a:xfrm>
          <a:prstGeom prst="rect">
            <a:avLst/>
          </a:prstGeom>
          <a:noFill/>
        </p:spPr>
        <p:txBody>
          <a:bodyPr wrap="none" rtlCol="0">
            <a:spAutoFit/>
          </a:bodyPr>
          <a:lstStyle/>
          <a:p>
            <a:r>
              <a:rPr lang="en-US" i="1" dirty="0">
                <a:solidFill>
                  <a:srgbClr val="3366FF"/>
                </a:solidFill>
              </a:rPr>
              <a:t>glasses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A3F2654-AB64-444E-BBC6-1A86960107A7}"/>
                  </a:ext>
                </a:extLst>
              </p:cNvPr>
              <p:cNvSpPr txBox="1"/>
              <p:nvPr/>
            </p:nvSpPr>
            <p:spPr>
              <a:xfrm>
                <a:off x="1311160" y="4965546"/>
                <a:ext cx="5215210" cy="323165"/>
              </a:xfrm>
              <a:prstGeom prst="rect">
                <a:avLst/>
              </a:prstGeom>
              <a:noFill/>
            </p:spPr>
            <p:txBody>
              <a:bodyPr wrap="none" lIns="0" tIns="0" rIns="0" bIns="0"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a:latin typeface="Cambria Math" panose="02040503050406030204" pitchFamily="18" charset="0"/>
                      </a:rPr>
                      <m:t>)</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a14:m>
                <a:r>
                  <a:rPr lang="en-US" sz="2100" dirty="0"/>
                  <a:t> </a:t>
                </a:r>
              </a:p>
            </p:txBody>
          </p:sp>
        </mc:Choice>
        <mc:Fallback>
          <p:sp>
            <p:nvSpPr>
              <p:cNvPr id="4" name="TextBox 3">
                <a:extLst>
                  <a:ext uri="{FF2B5EF4-FFF2-40B4-BE49-F238E27FC236}">
                    <a16:creationId xmlns:a16="http://schemas.microsoft.com/office/drawing/2014/main" id="{AA3F2654-AB64-444E-BBC6-1A86960107A7}"/>
                  </a:ext>
                </a:extLst>
              </p:cNvPr>
              <p:cNvSpPr txBox="1">
                <a:spLocks noRot="1" noChangeAspect="1" noMove="1" noResize="1" noEditPoints="1" noAdjustHandles="1" noChangeArrowheads="1" noChangeShapeType="1" noTextEdit="1"/>
              </p:cNvSpPr>
              <p:nvPr/>
            </p:nvSpPr>
            <p:spPr>
              <a:xfrm>
                <a:off x="1311160" y="4965546"/>
                <a:ext cx="5215210" cy="323165"/>
              </a:xfrm>
              <a:prstGeom prst="rect">
                <a:avLst/>
              </a:prstGeom>
              <a:blipFill>
                <a:blip r:embed="rId3"/>
                <a:stretch>
                  <a:fillRect l="-1456" r="-243" b="-38462"/>
                </a:stretch>
              </a:blipFill>
            </p:spPr>
            <p:txBody>
              <a:bodyPr/>
              <a:lstStyle/>
              <a:p>
                <a:r>
                  <a:rPr lang="en-US">
                    <a:noFill/>
                  </a:rPr>
                  <a:t> </a:t>
                </a:r>
              </a:p>
            </p:txBody>
          </p:sp>
        </mc:Fallback>
      </mc:AlternateContent>
    </p:spTree>
    <p:extLst>
      <p:ext uri="{BB962C8B-B14F-4D97-AF65-F5344CB8AC3E}">
        <p14:creationId xmlns:p14="http://schemas.microsoft.com/office/powerpoint/2010/main" val="10501584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77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77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77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778">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778">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a:t>
            </a:r>
          </a:p>
        </p:txBody>
      </p:sp>
      <p:sp>
        <p:nvSpPr>
          <p:cNvPr id="75778" name="Rectangle 3"/>
          <p:cNvSpPr>
            <a:spLocks noGrp="1" noChangeArrowheads="1"/>
          </p:cNvSpPr>
          <p:nvPr>
            <p:ph type="body" idx="1"/>
          </p:nvPr>
        </p:nvSpPr>
        <p:spPr>
          <a:xfrm>
            <a:off x="457200" y="2133600"/>
            <a:ext cx="8534400" cy="3333750"/>
          </a:xfrm>
        </p:spPr>
        <p:txBody>
          <a:bodyPr/>
          <a:lstStyle/>
          <a:p>
            <a:pPr eaLnBrk="1" hangingPunct="1"/>
            <a:r>
              <a:rPr lang="en-US" dirty="0">
                <a:latin typeface="Calibri"/>
                <a:ea typeface="ＭＳ Ｐゴシック" charset="0"/>
                <a:cs typeface="Calibri"/>
              </a:rPr>
              <a:t>How many times does w appear as a novel continuation:</a:t>
            </a:r>
          </a:p>
          <a:p>
            <a:pPr eaLnBrk="1" hangingPunct="1"/>
            <a:endParaRPr lang="en-US" dirty="0">
              <a:latin typeface="Calibri"/>
              <a:ea typeface="ＭＳ Ｐゴシック" charset="0"/>
              <a:cs typeface="Calibri"/>
            </a:endParaRPr>
          </a:p>
          <a:p>
            <a:endParaRPr lang="en-US" dirty="0">
              <a:ea typeface="ＭＳ Ｐゴシック" charset="0"/>
              <a:cs typeface="Calibri"/>
            </a:endParaRPr>
          </a:p>
          <a:p>
            <a:r>
              <a:rPr lang="en-US" dirty="0">
                <a:ea typeface="ＭＳ Ｐゴシック" charset="0"/>
                <a:cs typeface="Calibri"/>
              </a:rPr>
              <a:t>Normalized by the total number of word bigram types</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2965F82-5226-4226-A6D4-678C82871132}"/>
                  </a:ext>
                </a:extLst>
              </p:cNvPr>
              <p:cNvSpPr txBox="1"/>
              <p:nvPr/>
            </p:nvSpPr>
            <p:spPr>
              <a:xfrm>
                <a:off x="1225452" y="2650592"/>
                <a:ext cx="5215210" cy="323165"/>
              </a:xfrm>
              <a:prstGeom prst="rect">
                <a:avLst/>
              </a:prstGeom>
              <a:noFill/>
            </p:spPr>
            <p:txBody>
              <a:bodyPr wrap="none" lIns="0" tIns="0" rIns="0" bIns="0" rtlCol="0">
                <a:spAutoFit/>
              </a:bodyPr>
              <a:lstStyle/>
              <a:p>
                <a14:m>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a:latin typeface="Cambria Math" panose="02040503050406030204" pitchFamily="18" charset="0"/>
                      </a:rPr>
                      <m:t>)</m:t>
                    </m:r>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a14:m>
                <a:r>
                  <a:rPr lang="en-US" sz="2100" dirty="0"/>
                  <a:t> </a:t>
                </a:r>
              </a:p>
            </p:txBody>
          </p:sp>
        </mc:Choice>
        <mc:Fallback>
          <p:sp>
            <p:nvSpPr>
              <p:cNvPr id="8" name="TextBox 7">
                <a:extLst>
                  <a:ext uri="{FF2B5EF4-FFF2-40B4-BE49-F238E27FC236}">
                    <a16:creationId xmlns:a16="http://schemas.microsoft.com/office/drawing/2014/main" id="{62965F82-5226-4226-A6D4-678C82871132}"/>
                  </a:ext>
                </a:extLst>
              </p:cNvPr>
              <p:cNvSpPr txBox="1">
                <a:spLocks noRot="1" noChangeAspect="1" noMove="1" noResize="1" noEditPoints="1" noAdjustHandles="1" noChangeArrowheads="1" noChangeShapeType="1" noTextEdit="1"/>
              </p:cNvSpPr>
              <p:nvPr/>
            </p:nvSpPr>
            <p:spPr>
              <a:xfrm>
                <a:off x="1225452" y="2650592"/>
                <a:ext cx="5215210" cy="323165"/>
              </a:xfrm>
              <a:prstGeom prst="rect">
                <a:avLst/>
              </a:prstGeom>
              <a:blipFill>
                <a:blip r:embed="rId3"/>
                <a:stretch>
                  <a:fillRect l="-1703" r="-243" b="-3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F0F36CA-2DC3-416F-9C9F-291C0D9D2196}"/>
                  </a:ext>
                </a:extLst>
              </p:cNvPr>
              <p:cNvSpPr txBox="1"/>
              <p:nvPr/>
            </p:nvSpPr>
            <p:spPr>
              <a:xfrm>
                <a:off x="1371600" y="3785451"/>
                <a:ext cx="3497368" cy="3722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100" i="1">
                              <a:latin typeface="Cambria Math" panose="02040503050406030204" pitchFamily="18" charset="0"/>
                            </a:rPr>
                          </m:ctrlPr>
                        </m:dPr>
                        <m:e>
                          <m:d>
                            <m:dPr>
                              <m:beg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m:t>
                                  </m:r>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&gt;0</m:t>
                          </m:r>
                        </m:e>
                      </m:d>
                      <m:r>
                        <a:rPr lang="en-US" sz="2100" i="1">
                          <a:latin typeface="Cambria Math" panose="02040503050406030204" pitchFamily="18" charset="0"/>
                        </a:rPr>
                        <m:t>|</m:t>
                      </m:r>
                    </m:oMath>
                  </m:oMathPara>
                </a14:m>
                <a:endParaRPr lang="en-US" sz="2100" dirty="0"/>
              </a:p>
            </p:txBody>
          </p:sp>
        </mc:Choice>
        <mc:Fallback>
          <p:sp>
            <p:nvSpPr>
              <p:cNvPr id="2" name="TextBox 1">
                <a:extLst>
                  <a:ext uri="{FF2B5EF4-FFF2-40B4-BE49-F238E27FC236}">
                    <a16:creationId xmlns:a16="http://schemas.microsoft.com/office/drawing/2014/main" id="{AF0F36CA-2DC3-416F-9C9F-291C0D9D2196}"/>
                  </a:ext>
                </a:extLst>
              </p:cNvPr>
              <p:cNvSpPr txBox="1">
                <a:spLocks noRot="1" noChangeAspect="1" noMove="1" noResize="1" noEditPoints="1" noAdjustHandles="1" noChangeArrowheads="1" noChangeShapeType="1" noTextEdit="1"/>
              </p:cNvSpPr>
              <p:nvPr/>
            </p:nvSpPr>
            <p:spPr>
              <a:xfrm>
                <a:off x="1371600" y="3785451"/>
                <a:ext cx="3497368" cy="372281"/>
              </a:xfrm>
              <a:prstGeom prst="rect">
                <a:avLst/>
              </a:prstGeom>
              <a:blipFill>
                <a:blip r:embed="rId4"/>
                <a:stretch>
                  <a:fillRect r="-2182"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324327F-E091-490E-BF88-C3CB4546063E}"/>
                  </a:ext>
                </a:extLst>
              </p:cNvPr>
              <p:cNvSpPr txBox="1"/>
              <p:nvPr/>
            </p:nvSpPr>
            <p:spPr>
              <a:xfrm>
                <a:off x="670560" y="4440340"/>
                <a:ext cx="5933932" cy="744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d>
                        <m:dPr>
                          <m:ctrlPr>
                            <a:rPr lang="en-US" sz="2100" i="1">
                              <a:latin typeface="Cambria Math" panose="02040503050406030204" pitchFamily="18" charset="0"/>
                            </a:rPr>
                          </m:ctrlPr>
                        </m:dPr>
                        <m:e>
                          <m:r>
                            <a:rPr lang="en-US" sz="2100" i="1">
                              <a:latin typeface="Cambria Math" panose="02040503050406030204" pitchFamily="18" charset="0"/>
                            </a:rPr>
                            <m:t>𝑤</m:t>
                          </m:r>
                        </m:e>
                      </m:d>
                      <m:r>
                        <a:rPr lang="en-US" sz="2100" i="1">
                          <a:latin typeface="Cambria Math" panose="02040503050406030204" pitchFamily="18" charset="0"/>
                        </a:rPr>
                        <m:t>=</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e>
                          </m:d>
                        </m:num>
                        <m:den>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m:t>
                                      </m:r>
                                    </m:sub>
                                  </m:sSub>
                                </m:e>
                              </m:d>
                              <m:r>
                                <a:rPr lang="en-US" sz="2100" i="1">
                                  <a:latin typeface="Cambria Math" panose="02040503050406030204" pitchFamily="18" charset="0"/>
                                </a:rPr>
                                <m:t>&gt;0</m:t>
                              </m:r>
                            </m:e>
                          </m:d>
                          <m:r>
                            <a:rPr lang="en-US" sz="2100" i="1">
                              <a:latin typeface="Cambria Math" panose="02040503050406030204" pitchFamily="18" charset="0"/>
                            </a:rPr>
                            <m:t>|</m:t>
                          </m:r>
                        </m:den>
                      </m:f>
                    </m:oMath>
                  </m:oMathPara>
                </a14:m>
                <a:endParaRPr lang="en-US" sz="2100" dirty="0"/>
              </a:p>
            </p:txBody>
          </p:sp>
        </mc:Choice>
        <mc:Fallback>
          <p:sp>
            <p:nvSpPr>
              <p:cNvPr id="3" name="TextBox 2">
                <a:extLst>
                  <a:ext uri="{FF2B5EF4-FFF2-40B4-BE49-F238E27FC236}">
                    <a16:creationId xmlns:a16="http://schemas.microsoft.com/office/drawing/2014/main" id="{5324327F-E091-490E-BF88-C3CB4546063E}"/>
                  </a:ext>
                </a:extLst>
              </p:cNvPr>
              <p:cNvSpPr txBox="1">
                <a:spLocks noRot="1" noChangeAspect="1" noMove="1" noResize="1" noEditPoints="1" noAdjustHandles="1" noChangeArrowheads="1" noChangeShapeType="1" noTextEdit="1"/>
              </p:cNvSpPr>
              <p:nvPr/>
            </p:nvSpPr>
            <p:spPr>
              <a:xfrm>
                <a:off x="670560" y="4440340"/>
                <a:ext cx="5933932" cy="744435"/>
              </a:xfrm>
              <a:prstGeom prst="rect">
                <a:avLst/>
              </a:prstGeom>
              <a:blipFill>
                <a:blip r:embed="rId5"/>
                <a:stretch>
                  <a:fillRect l="-641" r="-1068" b="-11864"/>
                </a:stretch>
              </a:blipFill>
            </p:spPr>
            <p:txBody>
              <a:bodyPr/>
              <a:lstStyle/>
              <a:p>
                <a:r>
                  <a:rPr lang="en-US">
                    <a:noFill/>
                  </a:rPr>
                  <a:t> </a:t>
                </a:r>
              </a:p>
            </p:txBody>
          </p:sp>
        </mc:Fallback>
      </mc:AlternateContent>
    </p:spTree>
    <p:extLst>
      <p:ext uri="{BB962C8B-B14F-4D97-AF65-F5344CB8AC3E}">
        <p14:creationId xmlns:p14="http://schemas.microsoft.com/office/powerpoint/2010/main" val="3612081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371600" y="1143000"/>
            <a:ext cx="7467600" cy="74295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III</a:t>
            </a:r>
          </a:p>
        </p:txBody>
      </p:sp>
      <p:sp>
        <p:nvSpPr>
          <p:cNvPr id="75778" name="Rectangle 3"/>
          <p:cNvSpPr>
            <a:spLocks noGrp="1" noChangeArrowheads="1"/>
          </p:cNvSpPr>
          <p:nvPr>
            <p:ph type="body" idx="1"/>
          </p:nvPr>
        </p:nvSpPr>
        <p:spPr>
          <a:xfrm>
            <a:off x="457200" y="2057400"/>
            <a:ext cx="8534400" cy="3333750"/>
          </a:xfrm>
        </p:spPr>
        <p:txBody>
          <a:bodyPr>
            <a:normAutofit lnSpcReduction="10000"/>
          </a:bodyPr>
          <a:lstStyle/>
          <a:p>
            <a:pPr eaLnBrk="1" hangingPunct="1"/>
            <a:r>
              <a:rPr lang="en-US" dirty="0">
                <a:latin typeface="Calibri"/>
                <a:ea typeface="ＭＳ Ｐゴシック" charset="0"/>
                <a:cs typeface="Calibri"/>
              </a:rPr>
              <a:t>Alternative metaphor: The number of  # of word types seen to precede w</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normalized by the # of words preceding all words:</a:t>
            </a: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A frequent word (Francisco) occurring in only one context (San) will have a low continuation probability</a:t>
            </a: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a:p>
            <a:pPr marL="457189" lvl="1" indent="0">
              <a:buNone/>
            </a:pPr>
            <a:endParaRPr lang="en-US" sz="1600" dirty="0">
              <a:latin typeface="Calibri"/>
              <a:ea typeface="ＭＳ Ｐゴシック" charset="0"/>
              <a:cs typeface="Calibri"/>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D63632B-EE36-4E9E-820B-35EC4FECF806}"/>
                  </a:ext>
                </a:extLst>
              </p:cNvPr>
              <p:cNvSpPr txBox="1"/>
              <p:nvPr/>
            </p:nvSpPr>
            <p:spPr>
              <a:xfrm>
                <a:off x="2658418" y="2572435"/>
                <a:ext cx="2783519" cy="3231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100" i="1">
                              <a:latin typeface="Cambria Math" panose="02040503050406030204" pitchFamily="18" charset="0"/>
                            </a:rPr>
                          </m:ctrlPr>
                        </m:dPr>
                        <m:e>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r>
                        <a:rPr lang="en-US" sz="2100" i="1">
                          <a:latin typeface="Cambria Math" panose="02040503050406030204" pitchFamily="18" charset="0"/>
                        </a:rPr>
                        <m:t>|</m:t>
                      </m:r>
                    </m:oMath>
                  </m:oMathPara>
                </a14:m>
                <a:endParaRPr lang="en-US" sz="2100" dirty="0"/>
              </a:p>
            </p:txBody>
          </p:sp>
        </mc:Choice>
        <mc:Fallback>
          <p:sp>
            <p:nvSpPr>
              <p:cNvPr id="6" name="TextBox 5">
                <a:extLst>
                  <a:ext uri="{FF2B5EF4-FFF2-40B4-BE49-F238E27FC236}">
                    <a16:creationId xmlns:a16="http://schemas.microsoft.com/office/drawing/2014/main" id="{6D63632B-EE36-4E9E-820B-35EC4FECF806}"/>
                  </a:ext>
                </a:extLst>
              </p:cNvPr>
              <p:cNvSpPr txBox="1">
                <a:spLocks noRot="1" noChangeAspect="1" noMove="1" noResize="1" noEditPoints="1" noAdjustHandles="1" noChangeArrowheads="1" noChangeShapeType="1" noTextEdit="1"/>
              </p:cNvSpPr>
              <p:nvPr/>
            </p:nvSpPr>
            <p:spPr>
              <a:xfrm>
                <a:off x="2658418" y="2572435"/>
                <a:ext cx="2783519" cy="323165"/>
              </a:xfrm>
              <a:prstGeom prst="rect">
                <a:avLst/>
              </a:prstGeom>
              <a:blipFill>
                <a:blip r:embed="rId3"/>
                <a:stretch>
                  <a:fillRect r="-2727" b="-3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8605C69-41D7-41A4-BC51-EE87D85DD586}"/>
                  </a:ext>
                </a:extLst>
              </p:cNvPr>
              <p:cNvSpPr txBox="1"/>
              <p:nvPr/>
            </p:nvSpPr>
            <p:spPr>
              <a:xfrm>
                <a:off x="1295400" y="3724276"/>
                <a:ext cx="5910401" cy="684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d>
                        <m:dPr>
                          <m:ctrlPr>
                            <a:rPr lang="en-US" sz="2100" i="1">
                              <a:latin typeface="Cambria Math" panose="02040503050406030204" pitchFamily="18" charset="0"/>
                            </a:rPr>
                          </m:ctrlPr>
                        </m:dPr>
                        <m:e>
                          <m:r>
                            <a:rPr lang="en-US" sz="2100" i="1">
                              <a:latin typeface="Cambria Math" panose="02040503050406030204" pitchFamily="18" charset="0"/>
                            </a:rPr>
                            <m:t>𝑤</m:t>
                          </m:r>
                        </m:e>
                      </m:d>
                      <m:r>
                        <a:rPr lang="en-US" sz="2100" i="1">
                          <a:latin typeface="Cambria Math" panose="02040503050406030204" pitchFamily="18" charset="0"/>
                        </a:rPr>
                        <m:t>=</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e>
                              </m:d>
                            </m:e>
                          </m:d>
                        </m:num>
                        <m:den>
                          <m:nary>
                            <m:naryPr>
                              <m:chr m:val="∑"/>
                              <m:supHide m:val="on"/>
                              <m:ctrlPr>
                                <a:rPr lang="en-US" sz="2100" i="1">
                                  <a:latin typeface="Cambria Math" panose="02040503050406030204" pitchFamily="18" charset="0"/>
                                </a:rPr>
                              </m:ctrlPr>
                            </m:naryPr>
                            <m:sub>
                              <m:r>
                                <m:rPr>
                                  <m:brk m:alnAt="7"/>
                                </m:rPr>
                                <a:rPr lang="en-US" sz="2100" i="1">
                                  <a:latin typeface="Cambria Math" panose="02040503050406030204" pitchFamily="18" charset="0"/>
                                </a:rPr>
                                <m:t>𝑤</m:t>
                              </m:r>
                              <m:r>
                                <a:rPr lang="en-US" sz="2100" i="1">
                                  <a:latin typeface="Cambria Math" panose="02040503050406030204" pitchFamily="18" charset="0"/>
                                </a:rPr>
                                <m:t>′</m:t>
                              </m:r>
                            </m:sub>
                            <m:sup/>
                            <m:e>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r>
                                        <a:rPr lang="en-US" sz="2100" i="1">
                                          <a:latin typeface="Cambria Math" panose="02040503050406030204" pitchFamily="18" charset="0"/>
                                        </a:rPr>
                                        <m:t>′</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r>
                                            <a:rPr lang="en-US" sz="2100" i="1">
                                              <a:latin typeface="Cambria Math" panose="02040503050406030204" pitchFamily="18" charset="0"/>
                                            </a:rPr>
                                            <m:t>′</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r>
                                        <a:rPr lang="en-US" sz="2100" i="1">
                                          <a:latin typeface="Cambria Math" panose="02040503050406030204" pitchFamily="18" charset="0"/>
                                        </a:rPr>
                                        <m:t>′</m:t>
                                      </m:r>
                                    </m:e>
                                  </m:d>
                                  <m:r>
                                    <a:rPr lang="en-US" sz="2100" i="1">
                                      <a:latin typeface="Cambria Math" panose="02040503050406030204" pitchFamily="18" charset="0"/>
                                    </a:rPr>
                                    <m:t>&gt;0</m:t>
                                  </m:r>
                                </m:e>
                              </m:d>
                              <m:r>
                                <a:rPr lang="en-US" sz="2100" i="1">
                                  <a:latin typeface="Cambria Math" panose="02040503050406030204" pitchFamily="18" charset="0"/>
                                </a:rPr>
                                <m:t>|</m:t>
                              </m:r>
                            </m:e>
                          </m:nary>
                        </m:den>
                      </m:f>
                    </m:oMath>
                  </m:oMathPara>
                </a14:m>
                <a:endParaRPr lang="en-US" sz="2100" dirty="0"/>
              </a:p>
            </p:txBody>
          </p:sp>
        </mc:Choice>
        <mc:Fallback>
          <p:sp>
            <p:nvSpPr>
              <p:cNvPr id="7" name="TextBox 6">
                <a:extLst>
                  <a:ext uri="{FF2B5EF4-FFF2-40B4-BE49-F238E27FC236}">
                    <a16:creationId xmlns:a16="http://schemas.microsoft.com/office/drawing/2014/main" id="{88605C69-41D7-41A4-BC51-EE87D85DD586}"/>
                  </a:ext>
                </a:extLst>
              </p:cNvPr>
              <p:cNvSpPr txBox="1">
                <a:spLocks noRot="1" noChangeAspect="1" noMove="1" noResize="1" noEditPoints="1" noAdjustHandles="1" noChangeArrowheads="1" noChangeShapeType="1" noTextEdit="1"/>
              </p:cNvSpPr>
              <p:nvPr/>
            </p:nvSpPr>
            <p:spPr>
              <a:xfrm>
                <a:off x="1295400" y="3724276"/>
                <a:ext cx="5910401" cy="684931"/>
              </a:xfrm>
              <a:prstGeom prst="rect">
                <a:avLst/>
              </a:prstGeom>
              <a:blipFill>
                <a:blip r:embed="rId4"/>
                <a:stretch>
                  <a:fillRect l="-429" t="-23636" r="-1073" b="-118182"/>
                </a:stretch>
              </a:blipFill>
            </p:spPr>
            <p:txBody>
              <a:bodyPr/>
              <a:lstStyle/>
              <a:p>
                <a:r>
                  <a:rPr lang="en-US">
                    <a:noFill/>
                  </a:rPr>
                  <a:t> </a:t>
                </a:r>
              </a:p>
            </p:txBody>
          </p:sp>
        </mc:Fallback>
      </mc:AlternateContent>
    </p:spTree>
    <p:extLst>
      <p:ext uri="{BB962C8B-B14F-4D97-AF65-F5344CB8AC3E}">
        <p14:creationId xmlns:p14="http://schemas.microsoft.com/office/powerpoint/2010/main" val="48009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IV</a:t>
            </a:r>
            <a:endParaRPr lang="en-US" dirty="0"/>
          </a:p>
        </p:txBody>
      </p:sp>
      <p:sp>
        <p:nvSpPr>
          <p:cNvPr id="3" name="Content Placeholder 2"/>
          <p:cNvSpPr>
            <a:spLocks noGrp="1"/>
          </p:cNvSpPr>
          <p:nvPr>
            <p:ph idx="1"/>
          </p:nvPr>
        </p:nvSpPr>
        <p:spPr/>
        <p:txBody>
          <a:bodyPr/>
          <a:lstStyle/>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marL="457189" lvl="1" indent="0">
              <a:buNone/>
            </a:pPr>
            <a:endParaRPr lang="en-US" sz="1600" dirty="0">
              <a:ea typeface="ＭＳ Ｐゴシック" charset="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85</a:t>
            </a:fld>
            <a:endParaRPr lang="en-US" dirty="0"/>
          </a:p>
        </p:txBody>
      </p:sp>
      <p:sp>
        <p:nvSpPr>
          <p:cNvPr id="9" name="TextBox 8"/>
          <p:cNvSpPr txBox="1"/>
          <p:nvPr/>
        </p:nvSpPr>
        <p:spPr>
          <a:xfrm>
            <a:off x="457201" y="3505201"/>
            <a:ext cx="6380529" cy="369332"/>
          </a:xfrm>
          <a:prstGeom prst="rect">
            <a:avLst/>
          </a:prstGeom>
          <a:noFill/>
        </p:spPr>
        <p:txBody>
          <a:bodyPr wrap="none" rtlCol="0">
            <a:spAutoFit/>
          </a:bodyPr>
          <a:lstStyle/>
          <a:p>
            <a:r>
              <a:rPr lang="en-US" dirty="0" err="1"/>
              <a:t>λ</a:t>
            </a:r>
            <a:r>
              <a:rPr lang="en-US" dirty="0"/>
              <a:t> is a normalizing constant; the probability mass we’ve discounted</a:t>
            </a:r>
          </a:p>
        </p:txBody>
      </p:sp>
      <p:sp>
        <p:nvSpPr>
          <p:cNvPr id="6" name="TextBox 5"/>
          <p:cNvSpPr txBox="1"/>
          <p:nvPr/>
        </p:nvSpPr>
        <p:spPr>
          <a:xfrm>
            <a:off x="685801" y="5257800"/>
            <a:ext cx="2196179" cy="338554"/>
          </a:xfrm>
          <a:prstGeom prst="rect">
            <a:avLst/>
          </a:prstGeom>
          <a:noFill/>
        </p:spPr>
        <p:txBody>
          <a:bodyPr wrap="none" rtlCol="0">
            <a:spAutoFit/>
          </a:bodyPr>
          <a:lstStyle/>
          <a:p>
            <a:r>
              <a:rPr lang="en-US" sz="1600" dirty="0">
                <a:solidFill>
                  <a:srgbClr val="FF0000"/>
                </a:solidFill>
              </a:rPr>
              <a:t>the normalized discount</a:t>
            </a:r>
          </a:p>
        </p:txBody>
      </p:sp>
      <p:sp>
        <p:nvSpPr>
          <p:cNvPr id="12" name="TextBox 11"/>
          <p:cNvSpPr txBox="1"/>
          <p:nvPr/>
        </p:nvSpPr>
        <p:spPr>
          <a:xfrm>
            <a:off x="4114800" y="5105400"/>
            <a:ext cx="4419600" cy="738664"/>
          </a:xfrm>
          <a:prstGeom prst="rect">
            <a:avLst/>
          </a:prstGeom>
          <a:noFill/>
        </p:spPr>
        <p:txBody>
          <a:bodyPr wrap="square" rtlCol="0">
            <a:spAutoFit/>
          </a:bodyPr>
          <a:lstStyle/>
          <a:p>
            <a:r>
              <a:rPr lang="en-US" sz="1400" dirty="0">
                <a:solidFill>
                  <a:srgbClr val="FF0000"/>
                </a:solidFill>
              </a:rPr>
              <a:t>The number of word types that can follow w</a:t>
            </a:r>
            <a:r>
              <a:rPr lang="en-US" sz="1400" baseline="-25000" dirty="0">
                <a:solidFill>
                  <a:srgbClr val="FF0000"/>
                </a:solidFill>
              </a:rPr>
              <a:t>i-1</a:t>
            </a:r>
            <a:r>
              <a:rPr lang="en-US" sz="1400" dirty="0">
                <a:solidFill>
                  <a:srgbClr val="FF0000"/>
                </a:solidFill>
              </a:rPr>
              <a:t> </a:t>
            </a:r>
          </a:p>
          <a:p>
            <a:r>
              <a:rPr lang="en-US" sz="1400" dirty="0">
                <a:solidFill>
                  <a:srgbClr val="FF0000"/>
                </a:solidFill>
              </a:rPr>
              <a:t>= # of word types we discounted</a:t>
            </a:r>
          </a:p>
          <a:p>
            <a:r>
              <a:rPr lang="en-US" sz="1400" dirty="0">
                <a:solidFill>
                  <a:srgbClr val="FF0000"/>
                </a:solidFill>
              </a:rPr>
              <a:t>= # of times we applied normalized discount</a:t>
            </a:r>
          </a:p>
        </p:txBody>
      </p:sp>
      <p:cxnSp>
        <p:nvCxnSpPr>
          <p:cNvPr id="14" name="Straight Arrow Connector 13"/>
          <p:cNvCxnSpPr/>
          <p:nvPr/>
        </p:nvCxnSpPr>
        <p:spPr bwMode="auto">
          <a:xfrm flipV="1">
            <a:off x="2362200" y="4800600"/>
            <a:ext cx="304800" cy="381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6" name="Straight Arrow Connector 15"/>
          <p:cNvCxnSpPr/>
          <p:nvPr/>
        </p:nvCxnSpPr>
        <p:spPr bwMode="auto">
          <a:xfrm flipH="1" flipV="1">
            <a:off x="4648200" y="4800600"/>
            <a:ext cx="76200" cy="381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55E6691-6157-4F02-AD39-0056130C53C1}"/>
                  </a:ext>
                </a:extLst>
              </p:cNvPr>
              <p:cNvSpPr txBox="1"/>
              <p:nvPr/>
            </p:nvSpPr>
            <p:spPr>
              <a:xfrm>
                <a:off x="552587" y="2421121"/>
                <a:ext cx="806836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m:t>
                                  </m:r>
                                  <m:r>
                                    <a:rPr lang="en-US" sz="2100" i="1">
                                      <a:latin typeface="Cambria Math" panose="02040503050406030204" pitchFamily="18" charset="0"/>
                                    </a:rPr>
                                    <m:t>𝑑</m:t>
                                  </m:r>
                                  <m:r>
                                    <a:rPr lang="en-US" sz="2100" i="1">
                                      <a:latin typeface="Cambria Math" panose="02040503050406030204" pitchFamily="18" charset="0"/>
                                    </a:rPr>
                                    <m:t>,0</m:t>
                                  </m:r>
                                </m:e>
                              </m:d>
                            </m:e>
                          </m:func>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𝜆</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𝐶𝑂𝑁𝑇𝐼𝑁𝑈𝐴𝑇𝐼𝑂𝑁</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r>
                        <a:rPr lang="en-US" sz="2100" i="1">
                          <a:latin typeface="Cambria Math" panose="02040503050406030204" pitchFamily="18" charset="0"/>
                        </a:rPr>
                        <m:t>)</m:t>
                      </m:r>
                    </m:oMath>
                  </m:oMathPara>
                </a14:m>
                <a:endParaRPr lang="en-US" sz="2100" dirty="0"/>
              </a:p>
            </p:txBody>
          </p:sp>
        </mc:Choice>
        <mc:Fallback>
          <p:sp>
            <p:nvSpPr>
              <p:cNvPr id="7" name="TextBox 6">
                <a:extLst>
                  <a:ext uri="{FF2B5EF4-FFF2-40B4-BE49-F238E27FC236}">
                    <a16:creationId xmlns:a16="http://schemas.microsoft.com/office/drawing/2014/main" id="{855E6691-6157-4F02-AD39-0056130C53C1}"/>
                  </a:ext>
                </a:extLst>
              </p:cNvPr>
              <p:cNvSpPr txBox="1">
                <a:spLocks noRot="1" noChangeAspect="1" noMove="1" noResize="1" noEditPoints="1" noAdjustHandles="1" noChangeArrowheads="1" noChangeShapeType="1" noTextEdit="1"/>
              </p:cNvSpPr>
              <p:nvPr/>
            </p:nvSpPr>
            <p:spPr>
              <a:xfrm>
                <a:off x="552587" y="2421121"/>
                <a:ext cx="8068363" cy="684546"/>
              </a:xfrm>
              <a:prstGeom prst="rect">
                <a:avLst/>
              </a:prstGeom>
              <a:blipFill>
                <a:blip r:embed="rId2"/>
                <a:stretch>
                  <a:fillRect l="-314" r="-629" b="-1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9A60E0B-0FFF-4FA6-9808-9C554A0B0033}"/>
                  </a:ext>
                </a:extLst>
              </p:cNvPr>
              <p:cNvSpPr txBox="1"/>
              <p:nvPr/>
            </p:nvSpPr>
            <p:spPr>
              <a:xfrm>
                <a:off x="1832509" y="4176510"/>
                <a:ext cx="4643515" cy="6709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𝜆</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𝑑</m:t>
                          </m:r>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𝑤</m:t>
                      </m:r>
                      <m:r>
                        <a:rPr lang="en-US" sz="2100" i="1">
                          <a:latin typeface="Cambria Math" panose="02040503050406030204" pitchFamily="18" charset="0"/>
                        </a:rPr>
                        <m:t>:</m:t>
                      </m:r>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𝑤</m:t>
                          </m:r>
                        </m:e>
                      </m:d>
                      <m:r>
                        <a:rPr lang="en-US" sz="2100" i="1">
                          <a:latin typeface="Cambria Math" panose="02040503050406030204" pitchFamily="18" charset="0"/>
                        </a:rPr>
                        <m:t>&gt;0}|</m:t>
                      </m:r>
                    </m:oMath>
                  </m:oMathPara>
                </a14:m>
                <a:endParaRPr lang="en-US" sz="2100" dirty="0"/>
              </a:p>
            </p:txBody>
          </p:sp>
        </mc:Choice>
        <mc:Fallback>
          <p:sp>
            <p:nvSpPr>
              <p:cNvPr id="10" name="TextBox 9">
                <a:extLst>
                  <a:ext uri="{FF2B5EF4-FFF2-40B4-BE49-F238E27FC236}">
                    <a16:creationId xmlns:a16="http://schemas.microsoft.com/office/drawing/2014/main" id="{69A60E0B-0FFF-4FA6-9808-9C554A0B0033}"/>
                  </a:ext>
                </a:extLst>
              </p:cNvPr>
              <p:cNvSpPr txBox="1">
                <a:spLocks noRot="1" noChangeAspect="1" noMove="1" noResize="1" noEditPoints="1" noAdjustHandles="1" noChangeArrowheads="1" noChangeShapeType="1" noTextEdit="1"/>
              </p:cNvSpPr>
              <p:nvPr/>
            </p:nvSpPr>
            <p:spPr>
              <a:xfrm>
                <a:off x="1832509" y="4176510"/>
                <a:ext cx="4643515" cy="670953"/>
              </a:xfrm>
              <a:prstGeom prst="rect">
                <a:avLst/>
              </a:prstGeom>
              <a:blipFill>
                <a:blip r:embed="rId3"/>
                <a:stretch>
                  <a:fillRect l="-1093" t="-1852" r="-1366" b="-18519"/>
                </a:stretch>
              </a:blipFill>
            </p:spPr>
            <p:txBody>
              <a:bodyPr/>
              <a:lstStyle/>
              <a:p>
                <a:r>
                  <a:rPr lang="en-US">
                    <a:noFill/>
                  </a:rPr>
                  <a:t> </a:t>
                </a:r>
              </a:p>
            </p:txBody>
          </p:sp>
        </mc:Fallback>
      </mc:AlternateContent>
    </p:spTree>
    <p:extLst>
      <p:ext uri="{BB962C8B-B14F-4D97-AF65-F5344CB8AC3E}">
        <p14:creationId xmlns:p14="http://schemas.microsoft.com/office/powerpoint/2010/main" val="48173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Recursive formulation</a:t>
            </a:r>
            <a:endParaRPr lang="en-US" dirty="0"/>
          </a:p>
        </p:txBody>
      </p:sp>
      <p:sp>
        <p:nvSpPr>
          <p:cNvPr id="3" name="Content Placeholder 2"/>
          <p:cNvSpPr>
            <a:spLocks noGrp="1"/>
          </p:cNvSpPr>
          <p:nvPr>
            <p:ph idx="1"/>
          </p:nvPr>
        </p:nvSpPr>
        <p:spPr>
          <a:xfrm>
            <a:off x="304800" y="2209800"/>
            <a:ext cx="8534400" cy="3581400"/>
          </a:xfrm>
        </p:spPr>
        <p:txBody>
          <a:bodyPr/>
          <a:lstStyle/>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lvl="1"/>
            <a:endParaRPr lang="en-US" sz="1600" dirty="0">
              <a:ea typeface="ＭＳ Ｐゴシック" charset="0"/>
              <a:cs typeface="Calibri"/>
            </a:endParaRPr>
          </a:p>
          <a:p>
            <a:pPr marL="457189" lvl="1" indent="0">
              <a:buNone/>
            </a:pPr>
            <a:endParaRPr lang="en-US" sz="1600" dirty="0">
              <a:ea typeface="ＭＳ Ｐゴシック" charset="0"/>
              <a:cs typeface="Calibri"/>
            </a:endParaRPr>
          </a:p>
          <a:p>
            <a:pPr lvl="1"/>
            <a:endParaRPr lang="en-US" sz="1600"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86</a:t>
            </a:fld>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304801" y="5334001"/>
                <a:ext cx="6392647" cy="369332"/>
              </a:xfrm>
              <a:prstGeom prst="rect">
                <a:avLst/>
              </a:prstGeom>
              <a:noFill/>
            </p:spPr>
            <p:txBody>
              <a:bodyPr wrap="none" rtlCol="0">
                <a:spAutoFit/>
              </a:bodyPr>
              <a:lstStyle/>
              <a:p>
                <a:r>
                  <a:rPr lang="en-US" dirty="0"/>
                  <a:t>Continuation count = Number of unique single word contexts for </a:t>
                </a:r>
                <a14:m>
                  <m:oMath xmlns:m="http://schemas.openxmlformats.org/officeDocument/2006/math">
                    <m:r>
                      <a:rPr lang="en-US" i="1">
                        <a:latin typeface="Cambria Math" panose="02040503050406030204" pitchFamily="18" charset="0"/>
                      </a:rPr>
                      <m:t>∘</m:t>
                    </m:r>
                  </m:oMath>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04801" y="5334001"/>
                <a:ext cx="6392647" cy="369332"/>
              </a:xfrm>
              <a:prstGeom prst="rect">
                <a:avLst/>
              </a:prstGeom>
              <a:blipFill>
                <a:blip r:embed="rId2"/>
                <a:stretch>
                  <a:fillRect l="-795" t="-6897" b="-241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BBFED8F-0D38-4DD3-ACE4-1FB0D6E5814D}"/>
                  </a:ext>
                </a:extLst>
              </p:cNvPr>
              <p:cNvSpPr txBox="1"/>
              <p:nvPr/>
            </p:nvSpPr>
            <p:spPr>
              <a:xfrm>
                <a:off x="391358" y="2512617"/>
                <a:ext cx="8553560" cy="772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r>
                        <a:rPr lang="en-US" sz="2100" i="1">
                          <a:latin typeface="Cambria Math" panose="02040503050406030204" pitchFamily="18" charset="0"/>
                        </a:rPr>
                        <m:t>=</m:t>
                      </m:r>
                      <m:f>
                        <m:fPr>
                          <m:ctrlPr>
                            <a:rPr lang="en-US" sz="2100" i="1">
                              <a:latin typeface="Cambria Math" panose="02040503050406030204" pitchFamily="18" charset="0"/>
                            </a:rPr>
                          </m:ctrlPr>
                        </m:fPr>
                        <m:num>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max</m:t>
                              </m:r>
                            </m:fName>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r>
                                    <a:rPr lang="en-US" sz="2100" i="1">
                                      <a:latin typeface="Cambria Math" panose="02040503050406030204" pitchFamily="18" charset="0"/>
                                    </a:rPr>
                                    <m:t>−</m:t>
                                  </m:r>
                                  <m:r>
                                    <a:rPr lang="en-US" sz="2100" i="1">
                                      <a:latin typeface="Cambria Math" panose="02040503050406030204" pitchFamily="18" charset="0"/>
                                    </a:rPr>
                                    <m:t>𝑑</m:t>
                                  </m:r>
                                  <m:r>
                                    <a:rPr lang="en-US" sz="2100" i="1">
                                      <a:latin typeface="Cambria Math" panose="02040503050406030204" pitchFamily="18" charset="0"/>
                                    </a:rPr>
                                    <m:t>,0</m:t>
                                  </m:r>
                                </m:e>
                              </m:d>
                            </m:e>
                          </m:func>
                        </m:num>
                        <m:den>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r>
                            <a:rPr lang="en-US" sz="2100" i="1">
                              <a:latin typeface="Cambria Math" panose="02040503050406030204" pitchFamily="18" charset="0"/>
                            </a:rPr>
                            <m:t>(</m:t>
                          </m:r>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r>
                            <a:rPr lang="en-US" sz="2100" i="1">
                              <a:latin typeface="Cambria Math" panose="02040503050406030204" pitchFamily="18" charset="0"/>
                            </a:rPr>
                            <m:t>)</m:t>
                          </m:r>
                        </m:den>
                      </m:f>
                      <m:r>
                        <a:rPr lang="en-US" sz="2100" i="1">
                          <a:latin typeface="Cambria Math" panose="02040503050406030204" pitchFamily="18" charset="0"/>
                        </a:rPr>
                        <m:t>+</m:t>
                      </m:r>
                      <m:r>
                        <a:rPr lang="en-US" sz="2100" i="1">
                          <a:latin typeface="Cambria Math" panose="02040503050406030204" pitchFamily="18" charset="0"/>
                        </a:rPr>
                        <m:t>𝜆</m:t>
                      </m:r>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+1</m:t>
                              </m:r>
                            </m:sub>
                            <m:sup>
                              <m:r>
                                <a:rPr lang="en-US" sz="2100" i="1">
                                  <a:latin typeface="Cambria Math" panose="02040503050406030204" pitchFamily="18" charset="0"/>
                                </a:rPr>
                                <m:t>𝑖</m:t>
                              </m:r>
                              <m:r>
                                <a:rPr lang="en-US" sz="2100" i="1">
                                  <a:latin typeface="Cambria Math" panose="02040503050406030204" pitchFamily="18" charset="0"/>
                                </a:rPr>
                                <m:t>−1</m:t>
                              </m:r>
                            </m:sup>
                          </m:sSubSup>
                        </m:e>
                      </m:d>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𝐾𝑁</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𝑛</m:t>
                          </m:r>
                          <m:r>
                            <a:rPr lang="en-US" sz="2100" i="1">
                              <a:latin typeface="Cambria Math" panose="02040503050406030204" pitchFamily="18" charset="0"/>
                            </a:rPr>
                            <m:t>+2</m:t>
                          </m:r>
                        </m:sub>
                        <m:sup>
                          <m:r>
                            <a:rPr lang="en-US" sz="2100" i="1">
                              <a:latin typeface="Cambria Math" panose="02040503050406030204" pitchFamily="18" charset="0"/>
                            </a:rPr>
                            <m:t>𝑖</m:t>
                          </m:r>
                          <m:r>
                            <a:rPr lang="en-US" sz="2100" i="1">
                              <a:latin typeface="Cambria Math" panose="02040503050406030204" pitchFamily="18" charset="0"/>
                            </a:rPr>
                            <m:t>−1</m:t>
                          </m:r>
                        </m:sup>
                      </m:sSubSup>
                      <m:r>
                        <a:rPr lang="en-US" sz="2100" i="1">
                          <a:latin typeface="Cambria Math" panose="02040503050406030204" pitchFamily="18" charset="0"/>
                        </a:rPr>
                        <m:t>)</m:t>
                      </m:r>
                    </m:oMath>
                  </m:oMathPara>
                </a14:m>
                <a:endParaRPr lang="en-US" sz="2100" dirty="0"/>
              </a:p>
            </p:txBody>
          </p:sp>
        </mc:Choice>
        <mc:Fallback>
          <p:sp>
            <p:nvSpPr>
              <p:cNvPr id="7" name="TextBox 6">
                <a:extLst>
                  <a:ext uri="{FF2B5EF4-FFF2-40B4-BE49-F238E27FC236}">
                    <a16:creationId xmlns:a16="http://schemas.microsoft.com/office/drawing/2014/main" id="{BBBFED8F-0D38-4DD3-ACE4-1FB0D6E5814D}"/>
                  </a:ext>
                </a:extLst>
              </p:cNvPr>
              <p:cNvSpPr txBox="1">
                <a:spLocks noRot="1" noChangeAspect="1" noMove="1" noResize="1" noEditPoints="1" noAdjustHandles="1" noChangeArrowheads="1" noChangeShapeType="1" noTextEdit="1"/>
              </p:cNvSpPr>
              <p:nvPr/>
            </p:nvSpPr>
            <p:spPr>
              <a:xfrm>
                <a:off x="391358" y="2512617"/>
                <a:ext cx="8553560" cy="772391"/>
              </a:xfrm>
              <a:prstGeom prst="rect">
                <a:avLst/>
              </a:prstGeom>
              <a:blipFill>
                <a:blip r:embed="rId3"/>
                <a:stretch>
                  <a:fillRect l="-148" r="-593" b="-112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8625352-EF6B-4B97-8F79-5B9BFD3A0438}"/>
                  </a:ext>
                </a:extLst>
              </p:cNvPr>
              <p:cNvSpPr txBox="1"/>
              <p:nvPr/>
            </p:nvSpPr>
            <p:spPr>
              <a:xfrm>
                <a:off x="779015" y="3813888"/>
                <a:ext cx="5711115" cy="7208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𝑐</m:t>
                          </m:r>
                        </m:e>
                        <m:sub>
                          <m:r>
                            <a:rPr lang="en-US" sz="2100" i="1">
                              <a:latin typeface="Cambria Math" panose="02040503050406030204" pitchFamily="18" charset="0"/>
                            </a:rPr>
                            <m:t>𝐾𝑁</m:t>
                          </m:r>
                        </m:sub>
                      </m:sSub>
                      <m:d>
                        <m:dPr>
                          <m:ctrlPr>
                            <a:rPr lang="en-US" sz="2100" i="1">
                              <a:latin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m:t>
                          </m:r>
                        </m:e>
                      </m:d>
                      <m:r>
                        <a:rPr lang="en-US" sz="2100" i="1">
                          <a:latin typeface="Cambria Math" panose="02040503050406030204" pitchFamily="18" charset="0"/>
                        </a:rPr>
                        <m:t>=</m:t>
                      </m:r>
                      <m:d>
                        <m:dPr>
                          <m:begChr m:val="{"/>
                          <m:endChr m:val=""/>
                          <m:ctrlPr>
                            <a:rPr lang="en-US" sz="2100" i="1">
                              <a:latin typeface="Cambria Math" panose="02040503050406030204" pitchFamily="18" charset="0"/>
                            </a:rPr>
                          </m:ctrlPr>
                        </m:dPr>
                        <m:e>
                          <m:eqArr>
                            <m:eqArrPr>
                              <m:ctrlPr>
                                <a:rPr lang="en-US" sz="2100" i="1">
                                  <a:latin typeface="Cambria Math" panose="02040503050406030204" pitchFamily="18" charset="0"/>
                                </a:rPr>
                              </m:ctrlPr>
                            </m:eqArrPr>
                            <m:e>
                              <m:r>
                                <a:rPr lang="en-US" sz="2100" i="1">
                                  <a:latin typeface="Cambria Math" panose="02040503050406030204" pitchFamily="18" charset="0"/>
                                </a:rPr>
                                <m:t>𝑐𝑜𝑢𝑛𝑡</m:t>
                              </m:r>
                              <m:d>
                                <m:dPr>
                                  <m:ctrlPr>
                                    <a:rPr lang="en-US" sz="2100" i="1">
                                      <a:latin typeface="Cambria Math" panose="02040503050406030204" pitchFamily="18" charset="0"/>
                                    </a:rPr>
                                  </m:ctrlPr>
                                </m:dPr>
                                <m:e>
                                  <m:r>
                                    <a:rPr lang="en-US" sz="2100" i="1">
                                      <a:latin typeface="Cambria Math" panose="02040503050406030204" pitchFamily="18" charset="0"/>
                                    </a:rPr>
                                    <m:t>∘</m:t>
                                  </m:r>
                                </m:e>
                              </m:d>
                              <m:r>
                                <m:rPr>
                                  <m:nor/>
                                </m:rPr>
                                <a:rPr lang="en-US" sz="2100">
                                  <a:latin typeface="Cambria Math" panose="02040503050406030204" pitchFamily="18" charset="0"/>
                                </a:rPr>
                                <m:t> </m:t>
                              </m:r>
                              <m:r>
                                <m:rPr>
                                  <m:nor/>
                                </m:rPr>
                                <a:rPr lang="en-US" sz="2100">
                                  <a:latin typeface="Cambria Math" panose="02040503050406030204" pitchFamily="18" charset="0"/>
                                </a:rPr>
                                <m:t>for</m:t>
                              </m:r>
                              <m:r>
                                <m:rPr>
                                  <m:nor/>
                                </m:rPr>
                                <a:rPr lang="en-US" sz="2100">
                                  <a:latin typeface="Cambria Math" panose="02040503050406030204" pitchFamily="18" charset="0"/>
                                </a:rPr>
                                <m:t> </m:t>
                              </m:r>
                              <m:r>
                                <m:rPr>
                                  <m:nor/>
                                </m:rPr>
                                <a:rPr lang="en-US" sz="2100">
                                  <a:latin typeface="Cambria Math" panose="02040503050406030204" pitchFamily="18" charset="0"/>
                                </a:rPr>
                                <m:t>the</m:t>
                              </m:r>
                              <m:r>
                                <m:rPr>
                                  <m:nor/>
                                </m:rPr>
                                <a:rPr lang="en-US" sz="2100">
                                  <a:latin typeface="Cambria Math" panose="02040503050406030204" pitchFamily="18" charset="0"/>
                                </a:rPr>
                                <m:t> </m:t>
                              </m:r>
                              <m:r>
                                <m:rPr>
                                  <m:nor/>
                                </m:rPr>
                                <a:rPr lang="en-US" sz="2100">
                                  <a:latin typeface="Cambria Math" panose="02040503050406030204" pitchFamily="18" charset="0"/>
                                </a:rPr>
                                <m:t>highest</m:t>
                              </m:r>
                              <m:r>
                                <m:rPr>
                                  <m:nor/>
                                </m:rPr>
                                <a:rPr lang="en-US" sz="2100">
                                  <a:latin typeface="Cambria Math" panose="02040503050406030204" pitchFamily="18" charset="0"/>
                                </a:rPr>
                                <m:t> </m:t>
                              </m:r>
                              <m:r>
                                <m:rPr>
                                  <m:nor/>
                                </m:rPr>
                                <a:rPr lang="en-US" sz="2100">
                                  <a:latin typeface="Cambria Math" panose="02040503050406030204" pitchFamily="18" charset="0"/>
                                </a:rPr>
                                <m:t>order</m:t>
                              </m:r>
                            </m:e>
                            <m:e>
                              <m:r>
                                <a:rPr lang="en-US" sz="2100" i="1">
                                  <a:latin typeface="Cambria Math" panose="02040503050406030204" pitchFamily="18" charset="0"/>
                                </a:rPr>
                                <m:t>𝑐𝑜𝑛𝑡𝑖𝑛𝑢𝑎𝑡𝑖𝑜𝑛𝑐𝑜𝑢𝑛𝑡</m:t>
                              </m:r>
                              <m:d>
                                <m:dPr>
                                  <m:ctrlPr>
                                    <a:rPr lang="en-US" sz="2100" i="1">
                                      <a:latin typeface="Cambria Math" panose="02040503050406030204" pitchFamily="18" charset="0"/>
                                    </a:rPr>
                                  </m:ctrlPr>
                                </m:dPr>
                                <m:e>
                                  <m:r>
                                    <a:rPr lang="en-US" sz="2100" i="1">
                                      <a:latin typeface="Cambria Math" panose="02040503050406030204" pitchFamily="18" charset="0"/>
                                    </a:rPr>
                                    <m:t>∘</m:t>
                                  </m:r>
                                </m:e>
                              </m:d>
                              <m:r>
                                <a:rPr lang="en-US" sz="2100" i="1">
                                  <a:latin typeface="Cambria Math" panose="02040503050406030204" pitchFamily="18" charset="0"/>
                                </a:rPr>
                                <m:t> </m:t>
                              </m:r>
                              <m:r>
                                <m:rPr>
                                  <m:nor/>
                                </m:rPr>
                                <a:rPr lang="en-US" sz="2100">
                                  <a:latin typeface="Cambria Math" panose="02040503050406030204" pitchFamily="18" charset="0"/>
                                </a:rPr>
                                <m:t>for</m:t>
                              </m:r>
                              <m:r>
                                <m:rPr>
                                  <m:nor/>
                                </m:rPr>
                                <a:rPr lang="en-US" sz="2100">
                                  <a:latin typeface="Cambria Math" panose="02040503050406030204" pitchFamily="18" charset="0"/>
                                </a:rPr>
                                <m:t> </m:t>
                              </m:r>
                              <m:r>
                                <m:rPr>
                                  <m:nor/>
                                </m:rPr>
                                <a:rPr lang="en-US" sz="2100">
                                  <a:latin typeface="Cambria Math" panose="02040503050406030204" pitchFamily="18" charset="0"/>
                                </a:rPr>
                                <m:t>lower</m:t>
                              </m:r>
                              <m:r>
                                <m:rPr>
                                  <m:nor/>
                                </m:rPr>
                                <a:rPr lang="en-US" sz="2100">
                                  <a:latin typeface="Cambria Math" panose="02040503050406030204" pitchFamily="18" charset="0"/>
                                </a:rPr>
                                <m:t> </m:t>
                              </m:r>
                              <m:r>
                                <m:rPr>
                                  <m:nor/>
                                </m:rPr>
                                <a:rPr lang="en-US" sz="2100">
                                  <a:latin typeface="Cambria Math" panose="02040503050406030204" pitchFamily="18" charset="0"/>
                                </a:rPr>
                                <m:t>order</m:t>
                              </m:r>
                            </m:e>
                          </m:eqArr>
                        </m:e>
                      </m:d>
                    </m:oMath>
                  </m:oMathPara>
                </a14:m>
                <a:endParaRPr lang="en-US" sz="2100" dirty="0"/>
              </a:p>
            </p:txBody>
          </p:sp>
        </mc:Choice>
        <mc:Fallback>
          <p:sp>
            <p:nvSpPr>
              <p:cNvPr id="8" name="TextBox 7">
                <a:extLst>
                  <a:ext uri="{FF2B5EF4-FFF2-40B4-BE49-F238E27FC236}">
                    <a16:creationId xmlns:a16="http://schemas.microsoft.com/office/drawing/2014/main" id="{D8625352-EF6B-4B97-8F79-5B9BFD3A0438}"/>
                  </a:ext>
                </a:extLst>
              </p:cNvPr>
              <p:cNvSpPr txBox="1">
                <a:spLocks noRot="1" noChangeAspect="1" noMove="1" noResize="1" noEditPoints="1" noAdjustHandles="1" noChangeArrowheads="1" noChangeShapeType="1" noTextEdit="1"/>
              </p:cNvSpPr>
              <p:nvPr/>
            </p:nvSpPr>
            <p:spPr>
              <a:xfrm>
                <a:off x="779015" y="3813888"/>
                <a:ext cx="5711115" cy="720838"/>
              </a:xfrm>
              <a:prstGeom prst="rect">
                <a:avLst/>
              </a:prstGeom>
              <a:blipFill>
                <a:blip r:embed="rId4"/>
                <a:stretch>
                  <a:fillRect l="-3104" t="-228070" r="-665" b="-324561"/>
                </a:stretch>
              </a:blipFill>
            </p:spPr>
            <p:txBody>
              <a:bodyPr/>
              <a:lstStyle/>
              <a:p>
                <a:r>
                  <a:rPr lang="en-US">
                    <a:noFill/>
                  </a:rPr>
                  <a:t> </a:t>
                </a:r>
              </a:p>
            </p:txBody>
          </p:sp>
        </mc:Fallback>
      </mc:AlternateContent>
    </p:spTree>
    <p:extLst>
      <p:ext uri="{BB962C8B-B14F-4D97-AF65-F5344CB8AC3E}">
        <p14:creationId xmlns:p14="http://schemas.microsoft.com/office/powerpoint/2010/main" val="22637272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Vector Space Semantics</a:t>
            </a:r>
          </a:p>
        </p:txBody>
      </p:sp>
      <p:sp>
        <p:nvSpPr>
          <p:cNvPr id="3" name="Subtitle 2"/>
          <p:cNvSpPr>
            <a:spLocks noGrp="1"/>
          </p:cNvSpPr>
          <p:nvPr>
            <p:ph type="subTitle" idx="1"/>
          </p:nvPr>
        </p:nvSpPr>
        <p:spPr/>
        <p:txBody>
          <a:bodyPr/>
          <a:lstStyle/>
          <a:p>
            <a:r>
              <a:rPr lang="en-US" dirty="0"/>
              <a:t>Read Chapter 6 in the draft 3</a:t>
            </a:r>
            <a:r>
              <a:rPr lang="en-US" baseline="30000" dirty="0"/>
              <a:t>rd</a:t>
            </a:r>
            <a:r>
              <a:rPr lang="en-US" dirty="0"/>
              <a:t> edition of </a:t>
            </a:r>
            <a:r>
              <a:rPr lang="en-US" dirty="0" err="1"/>
              <a:t>Jurafsky</a:t>
            </a:r>
            <a:r>
              <a:rPr lang="en-US" dirty="0"/>
              <a:t> and Martin</a:t>
            </a:r>
          </a:p>
        </p:txBody>
      </p:sp>
    </p:spTree>
    <p:extLst>
      <p:ext uri="{BB962C8B-B14F-4D97-AF65-F5344CB8AC3E}">
        <p14:creationId xmlns:p14="http://schemas.microsoft.com/office/powerpoint/2010/main" val="10191565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p:txBody>
          <a:bodyPr/>
          <a:lstStyle/>
          <a:p>
            <a:r>
              <a:rPr lang="en-US" dirty="0"/>
              <a:t>What does </a:t>
            </a:r>
            <a:r>
              <a:rPr lang="en-US"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904875" y="2241550"/>
            <a:ext cx="7286625" cy="3473450"/>
          </a:xfrm>
        </p:spPr>
        <p:txBody>
          <a:bodyPr>
            <a:normAutofit/>
          </a:bodyPr>
          <a:lstStyle/>
          <a:p>
            <a:pPr marL="92869" indent="0">
              <a:buNone/>
            </a:pPr>
            <a:r>
              <a:rPr lang="en-US" dirty="0"/>
              <a:t>Suppose you see these sentences:</a:t>
            </a:r>
          </a:p>
          <a:p>
            <a:pPr marL="92869" indent="0">
              <a:lnSpc>
                <a:spcPct val="80000"/>
              </a:lnSpc>
              <a:buNone/>
            </a:pPr>
            <a:r>
              <a:rPr lang="en-US" sz="1800" dirty="0"/>
              <a:t>Ong </a:t>
            </a:r>
            <a:r>
              <a:rPr lang="en-US" sz="1800" dirty="0" err="1"/>
              <a:t>choi</a:t>
            </a:r>
            <a:r>
              <a:rPr lang="en-US" sz="1800" dirty="0"/>
              <a:t> is delicious </a:t>
            </a:r>
            <a:r>
              <a:rPr lang="en-US" sz="1800" b="1" dirty="0"/>
              <a:t>sautéed</a:t>
            </a:r>
            <a:r>
              <a:rPr lang="en-US" sz="1800" dirty="0"/>
              <a:t> </a:t>
            </a:r>
            <a:r>
              <a:rPr lang="en-US" sz="1800" b="1" dirty="0"/>
              <a:t>with</a:t>
            </a:r>
            <a:r>
              <a:rPr lang="en-US" sz="1800" dirty="0"/>
              <a:t> </a:t>
            </a:r>
            <a:r>
              <a:rPr lang="en-US" sz="1800" b="1" dirty="0"/>
              <a:t>garlic</a:t>
            </a:r>
            <a:r>
              <a:rPr lang="en-US" sz="1800" dirty="0"/>
              <a:t>. </a:t>
            </a:r>
          </a:p>
          <a:p>
            <a:pPr marL="92869" indent="0">
              <a:lnSpc>
                <a:spcPct val="80000"/>
              </a:lnSpc>
              <a:buNone/>
            </a:pPr>
            <a:r>
              <a:rPr lang="en-US" sz="1800" dirty="0"/>
              <a:t>Ong </a:t>
            </a:r>
            <a:r>
              <a:rPr lang="en-US" sz="1800" dirty="0" err="1"/>
              <a:t>choi</a:t>
            </a:r>
            <a:r>
              <a:rPr lang="en-US" sz="1800" dirty="0"/>
              <a:t> is superb </a:t>
            </a:r>
            <a:r>
              <a:rPr lang="en-US" sz="1800" b="1" dirty="0"/>
              <a:t>over rice</a:t>
            </a:r>
          </a:p>
          <a:p>
            <a:pPr marL="92869" indent="0">
              <a:lnSpc>
                <a:spcPct val="80000"/>
              </a:lnSpc>
              <a:buNone/>
            </a:pPr>
            <a:r>
              <a:rPr lang="en-US" sz="1800" dirty="0"/>
              <a:t>Ong </a:t>
            </a:r>
            <a:r>
              <a:rPr lang="en-US" sz="1800" dirty="0" err="1"/>
              <a:t>choi</a:t>
            </a:r>
            <a:r>
              <a:rPr lang="en-US" sz="1800" dirty="0"/>
              <a:t> </a:t>
            </a:r>
            <a:r>
              <a:rPr lang="en-US" sz="1800" b="1" dirty="0"/>
              <a:t>leaves</a:t>
            </a:r>
            <a:r>
              <a:rPr lang="en-US" sz="1800" dirty="0"/>
              <a:t> with salty sauces</a:t>
            </a:r>
          </a:p>
          <a:p>
            <a:pPr marL="0" indent="0">
              <a:buNone/>
            </a:pPr>
            <a:r>
              <a:rPr lang="en-US" dirty="0"/>
              <a:t>And you've also seen these:</a:t>
            </a:r>
          </a:p>
          <a:p>
            <a:pPr marL="92869" indent="0">
              <a:lnSpc>
                <a:spcPct val="80000"/>
              </a:lnSpc>
              <a:buNone/>
            </a:pPr>
            <a:r>
              <a:rPr lang="en-US" sz="1800" dirty="0"/>
              <a:t>…spinach </a:t>
            </a:r>
            <a:r>
              <a:rPr lang="en-US" sz="1800" b="1" dirty="0"/>
              <a:t>sautéed</a:t>
            </a:r>
            <a:r>
              <a:rPr lang="en-US" sz="1800" dirty="0"/>
              <a:t> </a:t>
            </a:r>
            <a:r>
              <a:rPr lang="en-US" sz="1800" b="1" dirty="0"/>
              <a:t>with</a:t>
            </a:r>
            <a:r>
              <a:rPr lang="en-US" sz="1800" dirty="0"/>
              <a:t> </a:t>
            </a:r>
            <a:r>
              <a:rPr lang="en-US" sz="1800" b="1" dirty="0"/>
              <a:t>garlic</a:t>
            </a:r>
            <a:r>
              <a:rPr lang="en-US" sz="1800" dirty="0"/>
              <a:t> </a:t>
            </a:r>
            <a:r>
              <a:rPr lang="en-US" sz="1800" b="1" dirty="0"/>
              <a:t>over rice</a:t>
            </a:r>
          </a:p>
          <a:p>
            <a:pPr marL="92869" indent="0">
              <a:lnSpc>
                <a:spcPct val="80000"/>
              </a:lnSpc>
              <a:buNone/>
            </a:pPr>
            <a:r>
              <a:rPr lang="en-US" sz="1800" dirty="0"/>
              <a:t>Chard stems and </a:t>
            </a:r>
            <a:r>
              <a:rPr lang="en-US" sz="1800" b="1" dirty="0"/>
              <a:t>leaves</a:t>
            </a:r>
            <a:r>
              <a:rPr lang="en-US" sz="1800" dirty="0"/>
              <a:t> are </a:t>
            </a:r>
            <a:r>
              <a:rPr lang="en-US" sz="1800" b="1" dirty="0"/>
              <a:t>delicious</a:t>
            </a:r>
          </a:p>
          <a:p>
            <a:pPr marL="92869" indent="0">
              <a:lnSpc>
                <a:spcPct val="80000"/>
              </a:lnSpc>
              <a:buNone/>
            </a:pPr>
            <a:r>
              <a:rPr lang="en-US" sz="1800" dirty="0"/>
              <a:t>Collard greens and other </a:t>
            </a:r>
            <a:r>
              <a:rPr lang="en-US" sz="1800" b="1" dirty="0"/>
              <a:t>salty</a:t>
            </a:r>
            <a:r>
              <a:rPr lang="en-US" sz="1800" dirty="0"/>
              <a:t> leafy greens</a:t>
            </a:r>
          </a:p>
          <a:p>
            <a:pPr marL="0" indent="0">
              <a:buNone/>
            </a:pPr>
            <a:r>
              <a:rPr lang="en-US" dirty="0"/>
              <a:t>Conclusion:</a:t>
            </a:r>
          </a:p>
          <a:p>
            <a:pPr marL="342900" lvl="1" indent="0">
              <a:buNone/>
            </a:pPr>
            <a:r>
              <a:rPr lang="en-US" dirty="0" err="1"/>
              <a:t>Ongchoi</a:t>
            </a:r>
            <a:r>
              <a:rPr lang="en-US" dirty="0"/>
              <a:t> is a leafy green like spinach, chard, or collard greens</a:t>
            </a:r>
          </a:p>
          <a:p>
            <a:pPr marL="0" indent="0">
              <a:buNone/>
            </a:pPr>
            <a:endParaRPr lang="en-US" dirty="0"/>
          </a:p>
        </p:txBody>
      </p:sp>
    </p:spTree>
    <p:extLst>
      <p:ext uri="{BB962C8B-B14F-4D97-AF65-F5344CB8AC3E}">
        <p14:creationId xmlns:p14="http://schemas.microsoft.com/office/powerpoint/2010/main" val="169232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p:txBody>
          <a:bodyPr>
            <a:normAutofit/>
          </a:bodyPr>
          <a:lstStyle/>
          <a:p>
            <a:r>
              <a:rPr lang="en-US" dirty="0"/>
              <a:t>Ong </a:t>
            </a:r>
            <a:r>
              <a:rPr lang="en-US" dirty="0" err="1"/>
              <a:t>choi</a:t>
            </a:r>
            <a:r>
              <a:rPr lang="en-US" dirty="0"/>
              <a:t>: </a:t>
            </a:r>
            <a:r>
              <a:rPr lang="en-US" i="1" dirty="0"/>
              <a:t>Ipomoea </a:t>
            </a:r>
            <a:r>
              <a:rPr lang="en-US" i="1" dirty="0" err="1"/>
              <a:t>aquatica</a:t>
            </a:r>
            <a:r>
              <a:rPr lang="en-US" i="1" dirty="0"/>
              <a:t> </a:t>
            </a:r>
            <a:br>
              <a:rPr lang="en-US" i="1" dirty="0"/>
            </a:br>
            <a:r>
              <a:rPr lang="en-US" i="1" dirty="0"/>
              <a:t>"Water Spinach"</a:t>
            </a:r>
            <a:endParaRPr lang="en-US" dirty="0"/>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1" y="2160271"/>
            <a:ext cx="4260056" cy="3540827"/>
          </a:xfrm>
        </p:spPr>
      </p:pic>
      <p:sp>
        <p:nvSpPr>
          <p:cNvPr id="6" name="TextBox 5">
            <a:extLst>
              <a:ext uri="{FF2B5EF4-FFF2-40B4-BE49-F238E27FC236}">
                <a16:creationId xmlns:a16="http://schemas.microsoft.com/office/drawing/2014/main" id="{2AE12895-FB05-3C42-AE96-C867F6A157DF}"/>
              </a:ext>
            </a:extLst>
          </p:cNvPr>
          <p:cNvSpPr txBox="1"/>
          <p:nvPr/>
        </p:nvSpPr>
        <p:spPr>
          <a:xfrm>
            <a:off x="4581317" y="5704229"/>
            <a:ext cx="2475358" cy="230832"/>
          </a:xfrm>
          <a:prstGeom prst="rect">
            <a:avLst/>
          </a:prstGeom>
          <a:noFill/>
        </p:spPr>
        <p:txBody>
          <a:bodyPr wrap="none" rtlCol="0">
            <a:spAutoFit/>
          </a:bodyPr>
          <a:lstStyle/>
          <a:p>
            <a:r>
              <a:rPr lang="en-US" sz="900" dirty="0"/>
              <a:t>Yamaguchi, Wikimedia Commons, public domain</a:t>
            </a:r>
          </a:p>
        </p:txBody>
      </p:sp>
    </p:spTree>
    <p:extLst>
      <p:ext uri="{BB962C8B-B14F-4D97-AF65-F5344CB8AC3E}">
        <p14:creationId xmlns:p14="http://schemas.microsoft.com/office/powerpoint/2010/main" val="507383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Review: 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2226369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stretch>
            <a:fillRect/>
          </a:stretch>
        </p:blipFill>
        <p:spPr>
          <a:xfrm>
            <a:off x="4960442" y="2283767"/>
            <a:ext cx="2920008" cy="2102942"/>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1283642" y="1781473"/>
            <a:ext cx="3737075" cy="4185791"/>
          </a:xfrm>
          <a:prstGeom prst="rect">
            <a:avLst/>
          </a:prstGeom>
        </p:spPr>
        <p:txBody>
          <a:bodyPr>
            <a:normAutofit fontScale="85000" lnSpcReduction="10000"/>
          </a:bodyPr>
          <a:lstStyle/>
          <a:p>
            <a:pPr algn="l" defTabSz="289580">
              <a:defRPr sz="2632">
                <a:latin typeface="+mj-lt"/>
                <a:ea typeface="+mj-ea"/>
                <a:cs typeface="+mj-cs"/>
                <a:sym typeface="Helvetica Neue Light"/>
              </a:defRPr>
            </a:pPr>
            <a:r>
              <a:t>If we consider </a:t>
            </a:r>
            <a:r>
              <a:rPr>
                <a:latin typeface="Helvetica Neue"/>
                <a:ea typeface="Helvetica Neue"/>
                <a:cs typeface="Helvetica Neue"/>
                <a:sym typeface="Helvetica Neue"/>
              </a:rPr>
              <a:t>optometrist</a:t>
            </a:r>
            <a:r>
              <a:t> and </a:t>
            </a:r>
            <a:r>
              <a:rPr>
                <a:latin typeface="Helvetica Neue"/>
                <a:ea typeface="Helvetica Neue"/>
                <a:cs typeface="Helvetica Neue"/>
                <a:sym typeface="Helvetica Neue"/>
              </a:rPr>
              <a:t>eye-doctor</a:t>
            </a:r>
            <a:r>
              <a:t> we find that, as our corpus of utterances grows, these two occur in almost the same environments.  In contrast, there are many sentence environments in which </a:t>
            </a:r>
            <a:r>
              <a:rPr>
                <a:latin typeface="Helvetica Neue"/>
                <a:ea typeface="Helvetica Neue"/>
                <a:cs typeface="Helvetica Neue"/>
                <a:sym typeface="Helvetica Neue"/>
              </a:rPr>
              <a:t>optometrist</a:t>
            </a:r>
            <a:r>
              <a:t> occurs but </a:t>
            </a:r>
            <a:r>
              <a:rPr>
                <a:latin typeface="Helvetica Neue"/>
                <a:ea typeface="Helvetica Neue"/>
                <a:cs typeface="Helvetica Neue"/>
                <a:sym typeface="Helvetica Neue"/>
              </a:rPr>
              <a:t>lawyer</a:t>
            </a:r>
            <a:r>
              <a:t> does not...</a:t>
            </a:r>
          </a:p>
          <a:p>
            <a:pPr algn="l" defTabSz="289580">
              <a:defRPr sz="2632">
                <a:latin typeface="+mj-lt"/>
                <a:ea typeface="+mj-ea"/>
                <a:cs typeface="+mj-cs"/>
                <a:sym typeface="Helvetica Neue Light"/>
              </a:defRPr>
            </a:pPr>
            <a:endParaRPr/>
          </a:p>
          <a:p>
            <a:pPr algn="l" defTabSz="289580">
              <a:defRPr sz="2632">
                <a:latin typeface="+mj-lt"/>
                <a:ea typeface="+mj-ea"/>
                <a:cs typeface="+mj-cs"/>
                <a:sym typeface="Helvetica Neue Light"/>
              </a:defRPr>
            </a:pPr>
            <a:r>
              <a:t>It is a question of the relative frequency of such environments, and of what we will obtain if we ask an informant to substitute any word he wishes for </a:t>
            </a:r>
            <a:r>
              <a:rPr>
                <a:latin typeface="Helvetica Neue"/>
                <a:ea typeface="Helvetica Neue"/>
                <a:cs typeface="Helvetica Neue"/>
                <a:sym typeface="Helvetica Neue"/>
              </a:rPr>
              <a:t>oculist</a:t>
            </a:r>
            <a:r>
              <a:t> (not asking what words have the same meaning).  </a:t>
            </a:r>
          </a:p>
          <a:p>
            <a:pPr algn="l" defTabSz="289580">
              <a:defRPr sz="2632">
                <a:latin typeface="+mj-lt"/>
                <a:ea typeface="+mj-ea"/>
                <a:cs typeface="+mj-cs"/>
                <a:sym typeface="Helvetica Neue Light"/>
              </a:defRPr>
            </a:pPr>
            <a:endParaRPr/>
          </a:p>
          <a:p>
            <a:pPr algn="l" defTabSz="289580">
              <a:defRPr sz="2632">
                <a:latin typeface="+mj-lt"/>
                <a:ea typeface="+mj-ea"/>
                <a:cs typeface="+mj-cs"/>
                <a:sym typeface="Helvetica Neue Light"/>
              </a:defRPr>
            </a:pPr>
            <a:r>
              <a:t>These and similar tests all measure the probability of particular environments occurring with particular elements...  If A and B have almost identical environments we say that they are synonyms.</a:t>
            </a:r>
          </a:p>
          <a:p>
            <a:pPr algn="r" defTabSz="289580">
              <a:defRPr sz="2632">
                <a:latin typeface="+mj-lt"/>
                <a:ea typeface="+mj-ea"/>
                <a:cs typeface="+mj-cs"/>
                <a:sym typeface="Helvetica Neue Light"/>
              </a:defRPr>
            </a:pPr>
            <a:r>
              <a:t>–Zellig Harris (1954)</a:t>
            </a:r>
          </a:p>
        </p:txBody>
      </p:sp>
      <p:sp>
        <p:nvSpPr>
          <p:cNvPr id="393" name="Distributional Hypothesis"/>
          <p:cNvSpPr txBox="1">
            <a:spLocks noGrp="1"/>
          </p:cNvSpPr>
          <p:nvPr>
            <p:ph type="title"/>
          </p:nvPr>
        </p:nvSpPr>
        <p:spPr>
          <a:xfrm>
            <a:off x="1819425" y="1091655"/>
            <a:ext cx="5505152" cy="589360"/>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196841900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1" end="1"/>
                                            </p:txEl>
                                          </p:spTgt>
                                        </p:tgtEl>
                                        <p:attrNameLst>
                                          <p:attrName>style.visibility</p:attrName>
                                        </p:attrNameLst>
                                      </p:cBhvr>
                                      <p:to>
                                        <p:strVal val="visible"/>
                                      </p:to>
                                    </p:set>
                                    <p:animEffect transition="in" filter="dissolve">
                                      <p:cBhvr>
                                        <p:cTn id="14" dur="1000"/>
                                        <p:tgtEl>
                                          <p:spTgt spid="392">
                                            <p:txEl>
                                              <p:pRg st="1" end="1"/>
                                            </p:txEl>
                                          </p:spTgt>
                                        </p:tgtEl>
                                      </p:cBhvr>
                                    </p:animEffect>
                                  </p:childTnLst>
                                </p:cTn>
                              </p:par>
                            </p:childTnLst>
                          </p:cTn>
                        </p:par>
                        <p:par>
                          <p:cTn id="15" fill="hold">
                            <p:stCondLst>
                              <p:cond delay="2000"/>
                            </p:stCondLst>
                            <p:childTnLst>
                              <p:par>
                                <p:cTn id="16" presetID="9" presetClass="entr" fill="hold" grpId="0" nodeType="afterEffect">
                                  <p:stCondLst>
                                    <p:cond delay="0"/>
                                  </p:stCondLst>
                                  <p:iterate>
                                    <p:tmAbs val="0"/>
                                  </p:iterate>
                                  <p:childTnLst>
                                    <p:set>
                                      <p:cBhvr>
                                        <p:cTn id="17" fill="hold"/>
                                        <p:tgtEl>
                                          <p:spTgt spid="392">
                                            <p:txEl>
                                              <p:pRg st="2" end="2"/>
                                            </p:txEl>
                                          </p:spTgt>
                                        </p:tgtEl>
                                        <p:attrNameLst>
                                          <p:attrName>style.visibility</p:attrName>
                                        </p:attrNameLst>
                                      </p:cBhvr>
                                      <p:to>
                                        <p:strVal val="visible"/>
                                      </p:to>
                                    </p:set>
                                    <p:animEffect transition="in" filter="dissolve">
                                      <p:cBhvr>
                                        <p:cTn id="18" dur="1000"/>
                                        <p:tgtEl>
                                          <p:spTgt spid="392">
                                            <p:txEl>
                                              <p:pRg st="2" end="2"/>
                                            </p:txEl>
                                          </p:spTgt>
                                        </p:tgtEl>
                                      </p:cBhvr>
                                    </p:animEffect>
                                  </p:childTnLst>
                                </p:cTn>
                              </p:par>
                            </p:childTnLst>
                          </p:cTn>
                        </p:par>
                        <p:par>
                          <p:cTn id="19" fill="hold">
                            <p:stCondLst>
                              <p:cond delay="3000"/>
                            </p:stCondLst>
                            <p:childTnLst>
                              <p:par>
                                <p:cTn id="20" presetID="9" presetClass="entr" fill="hold" grpId="0" nodeType="afterEffect">
                                  <p:stCondLst>
                                    <p:cond delay="0"/>
                                  </p:stCondLst>
                                  <p:iterate>
                                    <p:tmAbs val="0"/>
                                  </p:iterate>
                                  <p:childTnLst>
                                    <p:set>
                                      <p:cBhvr>
                                        <p:cTn id="21" fill="hold"/>
                                        <p:tgtEl>
                                          <p:spTgt spid="392">
                                            <p:txEl>
                                              <p:pRg st="3" end="3"/>
                                            </p:txEl>
                                          </p:spTgt>
                                        </p:tgtEl>
                                        <p:attrNameLst>
                                          <p:attrName>style.visibility</p:attrName>
                                        </p:attrNameLst>
                                      </p:cBhvr>
                                      <p:to>
                                        <p:strVal val="visible"/>
                                      </p:to>
                                    </p:set>
                                    <p:animEffect transition="in" filter="dissolve">
                                      <p:cBhvr>
                                        <p:cTn id="22" dur="1000"/>
                                        <p:tgtEl>
                                          <p:spTgt spid="392">
                                            <p:txEl>
                                              <p:pRg st="3" end="3"/>
                                            </p:txEl>
                                          </p:spTgt>
                                        </p:tgtEl>
                                      </p:cBhvr>
                                    </p:animEffect>
                                  </p:childTnLst>
                                </p:cTn>
                              </p:par>
                            </p:childTnLst>
                          </p:cTn>
                        </p:par>
                        <p:par>
                          <p:cTn id="23" fill="hold">
                            <p:stCondLst>
                              <p:cond delay="4000"/>
                            </p:stCondLst>
                            <p:childTnLst>
                              <p:par>
                                <p:cTn id="24" presetID="9" presetClass="entr" fill="hold" grpId="0" nodeType="afterEffect">
                                  <p:stCondLst>
                                    <p:cond delay="0"/>
                                  </p:stCondLst>
                                  <p:iterate>
                                    <p:tmAbs val="0"/>
                                  </p:iterate>
                                  <p:childTnLst>
                                    <p:set>
                                      <p:cBhvr>
                                        <p:cTn id="25" fill="hold"/>
                                        <p:tgtEl>
                                          <p:spTgt spid="392">
                                            <p:txEl>
                                              <p:pRg st="4" end="4"/>
                                            </p:txEl>
                                          </p:spTgt>
                                        </p:tgtEl>
                                        <p:attrNameLst>
                                          <p:attrName>style.visibility</p:attrName>
                                        </p:attrNameLst>
                                      </p:cBhvr>
                                      <p:to>
                                        <p:strVal val="visible"/>
                                      </p:to>
                                    </p:set>
                                    <p:animEffect transition="in" filter="dissolve">
                                      <p:cBhvr>
                                        <p:cTn id="26" dur="1000"/>
                                        <p:tgtEl>
                                          <p:spTgt spid="392">
                                            <p:txEl>
                                              <p:pRg st="4" end="4"/>
                                            </p:txEl>
                                          </p:spTgt>
                                        </p:tgtEl>
                                      </p:cBhvr>
                                    </p:animEffect>
                                  </p:childTnLst>
                                </p:cTn>
                              </p:par>
                            </p:childTnLst>
                          </p:cTn>
                        </p:par>
                        <p:par>
                          <p:cTn id="27" fill="hold">
                            <p:stCondLst>
                              <p:cond delay="5000"/>
                            </p:stCondLst>
                            <p:childTnLst>
                              <p:par>
                                <p:cTn id="28" presetID="9" presetClass="entr" fill="hold" grpId="0" nodeType="afterEffect">
                                  <p:stCondLst>
                                    <p:cond delay="0"/>
                                  </p:stCondLst>
                                  <p:iterate>
                                    <p:tmAbs val="0"/>
                                  </p:iterate>
                                  <p:childTnLst>
                                    <p:set>
                                      <p:cBhvr>
                                        <p:cTn id="29" fill="hold"/>
                                        <p:tgtEl>
                                          <p:spTgt spid="392">
                                            <p:txEl>
                                              <p:pRg st="5" end="5"/>
                                            </p:txEl>
                                          </p:spTgt>
                                        </p:tgtEl>
                                        <p:attrNameLst>
                                          <p:attrName>style.visibility</p:attrName>
                                        </p:attrNameLst>
                                      </p:cBhvr>
                                      <p:to>
                                        <p:strVal val="visible"/>
                                      </p:to>
                                    </p:set>
                                    <p:animEffect transition="in" filter="dissolve">
                                      <p:cBhvr>
                                        <p:cTn id="30" dur="1000"/>
                                        <p:tgtEl>
                                          <p:spTgt spid="3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494" y="3468157"/>
            <a:ext cx="4720591" cy="2545120"/>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709334" y="3454841"/>
            <a:ext cx="4857750" cy="2571750"/>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1760220" y="1072204"/>
            <a:ext cx="5657850" cy="928047"/>
          </a:xfrm>
        </p:spPr>
        <p:txBody>
          <a:bodyPr>
            <a:normAutofit fontScale="90000"/>
          </a:bodyPr>
          <a:lstStyle/>
          <a:p>
            <a:r>
              <a:rPr lang="en-US" dirty="0"/>
              <a:t>We'll build a new representation of words that encodes their similarity</a:t>
            </a:r>
          </a:p>
        </p:txBody>
      </p:sp>
      <p:sp>
        <p:nvSpPr>
          <p:cNvPr id="3" name="Content Placeholder 2"/>
          <p:cNvSpPr>
            <a:spLocks noGrp="1"/>
          </p:cNvSpPr>
          <p:nvPr>
            <p:ph idx="1"/>
          </p:nvPr>
        </p:nvSpPr>
        <p:spPr>
          <a:xfrm>
            <a:off x="1760220" y="2171700"/>
            <a:ext cx="5955031" cy="3714750"/>
          </a:xfrm>
          <a:noFill/>
        </p:spPr>
        <p:txBody>
          <a:bodyPr>
            <a:normAutofit/>
          </a:bodyPr>
          <a:lstStyle/>
          <a:p>
            <a:r>
              <a:rPr lang="en-US" sz="2400" dirty="0"/>
              <a:t>Each word = a vector </a:t>
            </a:r>
          </a:p>
          <a:p>
            <a:r>
              <a:rPr lang="en-US" sz="2400" dirty="0"/>
              <a:t>Similar words are "nearby in space"</a:t>
            </a:r>
          </a:p>
          <a:p>
            <a:pPr lvl="1"/>
            <a:endParaRPr lang="en-US" dirty="0"/>
          </a:p>
          <a:p>
            <a:endParaRPr lang="en-US" dirty="0"/>
          </a:p>
        </p:txBody>
      </p:sp>
    </p:spTree>
    <p:extLst>
      <p:ext uri="{BB962C8B-B14F-4D97-AF65-F5344CB8AC3E}">
        <p14:creationId xmlns:p14="http://schemas.microsoft.com/office/powerpoint/2010/main" val="2051539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a word as a vector</a:t>
            </a:r>
          </a:p>
        </p:txBody>
      </p:sp>
      <p:sp>
        <p:nvSpPr>
          <p:cNvPr id="3" name="Content Placeholder 2"/>
          <p:cNvSpPr>
            <a:spLocks noGrp="1"/>
          </p:cNvSpPr>
          <p:nvPr>
            <p:ph idx="1"/>
          </p:nvPr>
        </p:nvSpPr>
        <p:spPr>
          <a:xfrm>
            <a:off x="447675" y="2125266"/>
            <a:ext cx="7267576" cy="3761184"/>
          </a:xfrm>
        </p:spPr>
        <p:txBody>
          <a:bodyPr>
            <a:normAutofit/>
          </a:bodyPr>
          <a:lstStyle/>
          <a:p>
            <a:r>
              <a:rPr lang="en-US" sz="2400" dirty="0"/>
              <a:t>Called an "embedding" because it's embedded into a space</a:t>
            </a:r>
          </a:p>
          <a:p>
            <a:r>
              <a:rPr lang="en-US" sz="2400" dirty="0"/>
              <a:t>The standard way to represent meaning in NLP</a:t>
            </a:r>
          </a:p>
          <a:p>
            <a:r>
              <a:rPr lang="en-US" sz="2400" dirty="0"/>
              <a:t>Fine-grained model of meaning for similarity </a:t>
            </a:r>
          </a:p>
          <a:p>
            <a:pPr lvl="1"/>
            <a:r>
              <a:rPr lang="en-US" sz="2100" dirty="0"/>
              <a:t>NLP tasks like sentiment analysis</a:t>
            </a:r>
          </a:p>
          <a:p>
            <a:pPr lvl="2"/>
            <a:r>
              <a:rPr lang="en-US" sz="1800" dirty="0"/>
              <a:t>With words,  requires </a:t>
            </a:r>
            <a:r>
              <a:rPr lang="en-US" sz="1800" b="1" dirty="0"/>
              <a:t>same</a:t>
            </a:r>
            <a:r>
              <a:rPr lang="en-US" sz="1800" dirty="0"/>
              <a:t> word to be in training and test</a:t>
            </a:r>
          </a:p>
          <a:p>
            <a:pPr lvl="2"/>
            <a:r>
              <a:rPr lang="en-US" sz="1800" dirty="0"/>
              <a:t>With embeddings: ok if </a:t>
            </a:r>
            <a:r>
              <a:rPr lang="en-US" sz="1800" b="1" dirty="0"/>
              <a:t>similar</a:t>
            </a:r>
            <a:r>
              <a:rPr lang="en-US" sz="1800" dirty="0"/>
              <a:t> words occurred!!! </a:t>
            </a:r>
          </a:p>
          <a:p>
            <a:pPr lvl="1"/>
            <a:r>
              <a:rPr lang="en-US" sz="2100" dirty="0"/>
              <a:t>Question answering, conversational agents, </a:t>
            </a:r>
            <a:r>
              <a:rPr lang="en-US" sz="2100" dirty="0" err="1"/>
              <a:t>etc</a:t>
            </a:r>
            <a:endParaRPr lang="en-US" sz="2100" dirty="0"/>
          </a:p>
          <a:p>
            <a:pPr lvl="1"/>
            <a:endParaRPr lang="en-US" dirty="0"/>
          </a:p>
          <a:p>
            <a:endParaRPr lang="en-US" dirty="0"/>
          </a:p>
        </p:txBody>
      </p:sp>
    </p:spTree>
    <p:extLst>
      <p:ext uri="{BB962C8B-B14F-4D97-AF65-F5344CB8AC3E}">
        <p14:creationId xmlns:p14="http://schemas.microsoft.com/office/powerpoint/2010/main" val="22013002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p:txBody>
          <a:bodyPr/>
          <a:lstStyle/>
          <a:p>
            <a:r>
              <a:rPr lang="en-US" dirty="0"/>
              <a:t>We'll introduce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p:txBody>
          <a:bodyPr>
            <a:normAutofit/>
          </a:bodyPr>
          <a:lstStyle/>
          <a:p>
            <a:r>
              <a:rPr lang="en-US" dirty="0" err="1">
                <a:solidFill>
                  <a:srgbClr val="0000FF"/>
                </a:solidFill>
              </a:rPr>
              <a:t>Tf-idf</a:t>
            </a:r>
            <a:r>
              <a:rPr lang="en-US" dirty="0">
                <a:solidFill>
                  <a:srgbClr val="0000FF"/>
                </a:solidFill>
              </a:rPr>
              <a:t> </a:t>
            </a:r>
          </a:p>
          <a:p>
            <a:pPr lvl="1"/>
            <a:r>
              <a:rPr lang="en-US" dirty="0"/>
              <a:t>A common baseline model</a:t>
            </a:r>
          </a:p>
          <a:p>
            <a:pPr lvl="1"/>
            <a:r>
              <a:rPr lang="en-US" dirty="0"/>
              <a:t>Sparse vectors</a:t>
            </a:r>
          </a:p>
          <a:p>
            <a:pPr lvl="1"/>
            <a:r>
              <a:rPr lang="en-US" dirty="0"/>
              <a:t>Words are represented by a simple function of the counts of nearby words</a:t>
            </a:r>
          </a:p>
          <a:p>
            <a:r>
              <a:rPr lang="en-US" dirty="0">
                <a:solidFill>
                  <a:srgbClr val="0000FF"/>
                </a:solidFill>
              </a:rPr>
              <a:t>Word2vec</a:t>
            </a:r>
          </a:p>
          <a:p>
            <a:pPr lvl="1"/>
            <a:r>
              <a:rPr lang="en-US" dirty="0"/>
              <a:t>Dense vectors</a:t>
            </a:r>
          </a:p>
          <a:p>
            <a:pPr lvl="1"/>
            <a:r>
              <a:rPr lang="en-US" dirty="0"/>
              <a:t>Representation is created by training a classifier to distinguish nearby and far-away words</a:t>
            </a:r>
          </a:p>
        </p:txBody>
      </p:sp>
    </p:spTree>
    <p:extLst>
      <p:ext uri="{BB962C8B-B14F-4D97-AF65-F5344CB8AC3E}">
        <p14:creationId xmlns:p14="http://schemas.microsoft.com/office/powerpoint/2010/main" val="46706169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5470</Words>
  <Application>Microsoft Macintosh PowerPoint</Application>
  <PresentationFormat>On-screen Show (4:3)</PresentationFormat>
  <Paragraphs>921</Paragraphs>
  <Slides>93</Slides>
  <Notes>66</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93</vt:i4>
      </vt:variant>
    </vt:vector>
  </HeadingPairs>
  <TitlesOfParts>
    <vt:vector size="104" baseType="lpstr">
      <vt:lpstr>Arial</vt:lpstr>
      <vt:lpstr>Calibri</vt:lpstr>
      <vt:lpstr>Calibri Light</vt:lpstr>
      <vt:lpstr>Cambria Math</vt:lpstr>
      <vt:lpstr>Courier</vt:lpstr>
      <vt:lpstr>Helvetica Neue</vt:lpstr>
      <vt:lpstr>Lucida Sans</vt:lpstr>
      <vt:lpstr>Tahoma</vt:lpstr>
      <vt:lpstr>Times</vt:lpstr>
      <vt:lpstr>Wingdings</vt:lpstr>
      <vt:lpstr>Retrospect</vt:lpstr>
      <vt:lpstr>CIS 530:  Logistic Regression Wrap-up</vt:lpstr>
      <vt:lpstr>Reminders</vt:lpstr>
      <vt:lpstr>Review: Logistic Regression Classifier</vt:lpstr>
      <vt:lpstr>Review: Dot product</vt:lpstr>
      <vt:lpstr>Review: Sigmoid</vt:lpstr>
      <vt:lpstr>Review: Learning</vt:lpstr>
      <vt:lpstr>Review: Loss functions</vt:lpstr>
      <vt:lpstr>Review: Loss function</vt:lpstr>
      <vt:lpstr>Review: Cross-entropy loss</vt:lpstr>
      <vt:lpstr>Review: Cross-entropy loss</vt:lpstr>
      <vt:lpstr>Review: Cross-entropy loss</vt:lpstr>
      <vt:lpstr>Finding good parameters </vt:lpstr>
      <vt:lpstr>Loss on all training examples</vt:lpstr>
      <vt:lpstr>Gradient Descent</vt:lpstr>
      <vt:lpstr>CIS 530:  Language Modeling with N-Grams </vt:lpstr>
      <vt:lpstr>PowerPoint Presentation</vt:lpstr>
      <vt:lpstr>Probabilistic Language Models</vt:lpstr>
      <vt:lpstr>Probabilistic Language Modeling</vt:lpstr>
      <vt:lpstr>Probabilistic Language Modeling</vt:lpstr>
      <vt:lpstr>How to compute P(W)</vt:lpstr>
      <vt:lpstr>The Chain Rule</vt:lpstr>
      <vt:lpstr>The Chain Rule</vt:lpstr>
      <vt:lpstr>The Chain Rule applied to compute joint probability of words in sentence</vt:lpstr>
      <vt:lpstr>The Chain Rule applied to compute 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Language Modeling Toolkits</vt:lpstr>
      <vt:lpstr>Google N-Gram Release, August 2006</vt:lpstr>
      <vt:lpstr>Google N-Gram Release</vt:lpstr>
      <vt:lpstr>Google Book N-grams</vt:lpstr>
      <vt:lpstr> Language Modeling</vt:lpstr>
      <vt:lpstr>Evaluation: How good is our model?</vt:lpstr>
      <vt:lpstr>Training on the test set</vt:lpstr>
      <vt:lpstr>Extrinsic evaluation of N-gram models</vt:lpstr>
      <vt:lpstr>Difficulty of extrinsic (task-based) evaluation of  N-gram models</vt:lpstr>
      <vt:lpstr>Intuition of Perplexity</vt:lpstr>
      <vt:lpstr>Intuition of Perplexity</vt:lpstr>
      <vt:lpstr>Perplexity</vt:lpstr>
      <vt:lpstr>Perplexity</vt:lpstr>
      <vt:lpstr>Perplexity as branching factor</vt:lpstr>
      <vt:lpstr>Perplexity as branching factor</vt:lpstr>
      <vt:lpstr>Lower perplexity = better model</vt:lpstr>
      <vt:lpstr> Language Modeling</vt:lpstr>
      <vt:lpstr>The Shannon Visualization Method</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Zero probability bigrams</vt:lpstr>
      <vt:lpstr> Language Modeling</vt:lpstr>
      <vt:lpstr>The intuition of smoothing (from Dan Klein)</vt:lpstr>
      <vt:lpstr>Add-one estimation</vt:lpstr>
      <vt:lpstr>Maximum Likelihood Estimates</vt:lpstr>
      <vt:lpstr>Add-1 estimation is a blunt instrument</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Language Modeling</vt:lpstr>
      <vt:lpstr>Absolute discounting: just subtract a little from each count</vt:lpstr>
      <vt:lpstr>Absolute Discounting Interpolation</vt:lpstr>
      <vt:lpstr>Kneser-Ney Smoothing I</vt:lpstr>
      <vt:lpstr>Kneser-Ney Smoothing II</vt:lpstr>
      <vt:lpstr>Kneser-Ney Smoothing III</vt:lpstr>
      <vt:lpstr>Kneser-Ney Smoothing IV</vt:lpstr>
      <vt:lpstr>Kneser-Ney Smoothing: Recursive formulation</vt:lpstr>
      <vt:lpstr>Vector Space Semantics</vt:lpstr>
      <vt:lpstr>What does ongchoi mean?</vt:lpstr>
      <vt:lpstr>Ong choi: Ipomoea aquatica  "Water Spinach"</vt:lpstr>
      <vt:lpstr>Distributional Hypothesis</vt:lpstr>
      <vt:lpstr>We'll build a new representation of words that encodes their similarity</vt:lpstr>
      <vt:lpstr>We define a word as a vector</vt:lpstr>
      <vt:lpstr>We'll introduce 2 kinds of embeddings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Logistic Regression Wrap-up</dc:title>
  <dc:creator>Callison-Burch, Christopher</dc:creator>
  <cp:lastModifiedBy>Callison-Burch, Christopher</cp:lastModifiedBy>
  <cp:revision>9</cp:revision>
  <dcterms:created xsi:type="dcterms:W3CDTF">2020-01-29T17:40:03Z</dcterms:created>
  <dcterms:modified xsi:type="dcterms:W3CDTF">2020-01-29T17:54:54Z</dcterms:modified>
</cp:coreProperties>
</file>